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media/image29.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427" r:id="rId2"/>
    <p:sldId id="431" r:id="rId3"/>
    <p:sldId id="256" r:id="rId4"/>
    <p:sldId id="365" r:id="rId5"/>
    <p:sldId id="367" r:id="rId6"/>
    <p:sldId id="409" r:id="rId7"/>
    <p:sldId id="411" r:id="rId8"/>
    <p:sldId id="416" r:id="rId9"/>
    <p:sldId id="257" r:id="rId10"/>
    <p:sldId id="395" r:id="rId11"/>
    <p:sldId id="432" r:id="rId12"/>
    <p:sldId id="397" r:id="rId13"/>
    <p:sldId id="433" r:id="rId14"/>
    <p:sldId id="419" r:id="rId15"/>
    <p:sldId id="430" r:id="rId16"/>
    <p:sldId id="435" r:id="rId17"/>
    <p:sldId id="446" r:id="rId18"/>
    <p:sldId id="439" r:id="rId19"/>
    <p:sldId id="440" r:id="rId20"/>
    <p:sldId id="434" r:id="rId21"/>
    <p:sldId id="444" r:id="rId22"/>
    <p:sldId id="428" r:id="rId23"/>
    <p:sldId id="421" r:id="rId24"/>
    <p:sldId id="436" r:id="rId25"/>
    <p:sldId id="437" r:id="rId26"/>
    <p:sldId id="438" r:id="rId27"/>
    <p:sldId id="418" r:id="rId28"/>
    <p:sldId id="404" r:id="rId29"/>
    <p:sldId id="425" r:id="rId30"/>
    <p:sldId id="441" r:id="rId31"/>
    <p:sldId id="380" r:id="rId32"/>
    <p:sldId id="445" r:id="rId33"/>
    <p:sldId id="381" r:id="rId34"/>
    <p:sldId id="266" r:id="rId35"/>
    <p:sldId id="443" r:id="rId36"/>
    <p:sldId id="260" r:id="rId37"/>
    <p:sldId id="406" r:id="rId38"/>
    <p:sldId id="387" r:id="rId39"/>
    <p:sldId id="426"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168" y="144"/>
      </p:cViewPr>
      <p:guideLst>
        <p:guide orient="horz" pos="1620"/>
        <p:guide pos="2880"/>
      </p:guideLst>
    </p:cSldViewPr>
  </p:slideViewPr>
  <p:notesTextViewPr>
    <p:cViewPr>
      <p:scale>
        <a:sx n="1" d="1"/>
        <a:sy n="1" d="1"/>
      </p:scale>
      <p:origin x="0" y="0"/>
    </p:cViewPr>
  </p:notesTextViewPr>
  <p:sorterViewPr>
    <p:cViewPr varScale="1">
      <p:scale>
        <a:sx n="1" d="1"/>
        <a:sy n="1" d="1"/>
      </p:scale>
      <p:origin x="0" y="-52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CC7F-5F77-43F3-A9A7-C293C31F3D65}" type="datetimeFigureOut">
              <a:rPr lang="zh-CN" altLang="en-US" smtClean="0"/>
              <a:t>2023/2/24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D51B8-F658-4C34-9C09-86E2BC20FD9D}" type="slidenum">
              <a:rPr lang="zh-CN" altLang="en-US" smtClean="0"/>
              <a:t>‹#›</a:t>
            </a:fld>
            <a:endParaRPr lang="zh-CN" altLang="en-US"/>
          </a:p>
        </p:txBody>
      </p:sp>
    </p:spTree>
    <p:extLst>
      <p:ext uri="{BB962C8B-B14F-4D97-AF65-F5344CB8AC3E}">
        <p14:creationId xmlns:p14="http://schemas.microsoft.com/office/powerpoint/2010/main" val="603128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7</a:t>
            </a:fld>
            <a:endParaRPr lang="zh-CN" altLang="en-US"/>
          </a:p>
        </p:txBody>
      </p:sp>
    </p:spTree>
    <p:extLst>
      <p:ext uri="{BB962C8B-B14F-4D97-AF65-F5344CB8AC3E}">
        <p14:creationId xmlns:p14="http://schemas.microsoft.com/office/powerpoint/2010/main" val="155936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14</a:t>
            </a:fld>
            <a:endParaRPr lang="zh-CN" altLang="en-US"/>
          </a:p>
        </p:txBody>
      </p:sp>
    </p:spTree>
    <p:extLst>
      <p:ext uri="{BB962C8B-B14F-4D97-AF65-F5344CB8AC3E}">
        <p14:creationId xmlns:p14="http://schemas.microsoft.com/office/powerpoint/2010/main" val="160547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27</a:t>
            </a:fld>
            <a:endParaRPr lang="zh-CN" altLang="en-US"/>
          </a:p>
        </p:txBody>
      </p:sp>
    </p:spTree>
    <p:extLst>
      <p:ext uri="{BB962C8B-B14F-4D97-AF65-F5344CB8AC3E}">
        <p14:creationId xmlns:p14="http://schemas.microsoft.com/office/powerpoint/2010/main" val="36867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关联董事</a:t>
            </a:r>
            <a:endParaRPr lang="en-US" altLang="zh-CN" dirty="0"/>
          </a:p>
          <a:p>
            <a:pPr lvl="1"/>
            <a:r>
              <a:rPr lang="zh-CN" altLang="en-US" dirty="0"/>
              <a:t>为交易对方</a:t>
            </a:r>
            <a:endParaRPr lang="en-US" altLang="zh-CN" dirty="0"/>
          </a:p>
          <a:p>
            <a:pPr lvl="1"/>
            <a:r>
              <a:rPr lang="zh-CN" altLang="en-US" dirty="0"/>
              <a:t>在交易对方任职，或在与交易对方存在直接</a:t>
            </a:r>
            <a:r>
              <a:rPr lang="en-US" altLang="zh-CN" dirty="0"/>
              <a:t>/</a:t>
            </a:r>
            <a:r>
              <a:rPr lang="zh-CN" altLang="en-US" dirty="0"/>
              <a:t>间接控制关系的法人</a:t>
            </a:r>
            <a:r>
              <a:rPr lang="en-US" altLang="zh-CN" dirty="0"/>
              <a:t>/</a:t>
            </a:r>
            <a:r>
              <a:rPr lang="zh-CN" altLang="en-US" dirty="0"/>
              <a:t>组织任职；</a:t>
            </a:r>
            <a:endParaRPr lang="en-US" altLang="zh-CN" dirty="0"/>
          </a:p>
          <a:p>
            <a:pPr lvl="1"/>
            <a:r>
              <a:rPr lang="zh-CN" altLang="en-US" dirty="0"/>
              <a:t>为交易对方的直接或间接控制人；</a:t>
            </a:r>
            <a:endParaRPr lang="en-US" altLang="zh-CN" dirty="0"/>
          </a:p>
          <a:p>
            <a:pPr lvl="1"/>
            <a:r>
              <a:rPr lang="zh-CN" altLang="en-US" dirty="0"/>
              <a:t>与交易对方或其直接</a:t>
            </a:r>
            <a:r>
              <a:rPr lang="en-US" altLang="zh-CN" dirty="0"/>
              <a:t>/</a:t>
            </a:r>
            <a:r>
              <a:rPr lang="zh-CN" altLang="en-US" dirty="0"/>
              <a:t>间接控制人（包括董监高）关系密切的家庭成员；</a:t>
            </a:r>
            <a:endParaRPr lang="en-US" altLang="zh-CN" dirty="0"/>
          </a:p>
          <a:p>
            <a:pPr lvl="1"/>
            <a:r>
              <a:rPr lang="zh-CN" altLang="en-US" dirty="0"/>
              <a:t>基于实质重于形式原则认定的其独立商业判断可能受到影响的董事</a:t>
            </a:r>
            <a:endParaRPr lang="en-US" altLang="zh-CN" dirty="0"/>
          </a:p>
          <a:p>
            <a:r>
              <a:rPr lang="zh-CN" altLang="en-US" dirty="0"/>
              <a:t>关联股东</a:t>
            </a:r>
            <a:endParaRPr lang="en-US" altLang="zh-CN" dirty="0"/>
          </a:p>
          <a:p>
            <a:pPr lvl="1"/>
            <a:r>
              <a:rPr lang="zh-CN" altLang="en-US" dirty="0"/>
              <a:t>为交易对方</a:t>
            </a:r>
            <a:endParaRPr lang="en-US" altLang="zh-CN" dirty="0"/>
          </a:p>
          <a:p>
            <a:pPr lvl="1"/>
            <a:r>
              <a:rPr lang="zh-CN" altLang="en-US" dirty="0"/>
              <a:t>为交易对方的直接或间接控制人；</a:t>
            </a:r>
            <a:endParaRPr lang="en-US" altLang="zh-CN" dirty="0"/>
          </a:p>
          <a:p>
            <a:pPr lvl="1"/>
            <a:r>
              <a:rPr lang="zh-CN" altLang="en-US" dirty="0"/>
              <a:t>被交易对方直接或间接控制的人；</a:t>
            </a:r>
            <a:endParaRPr lang="en-US" altLang="zh-CN" dirty="0"/>
          </a:p>
          <a:p>
            <a:pPr lvl="1"/>
            <a:r>
              <a:rPr lang="zh-CN" altLang="en-US" dirty="0"/>
              <a:t>与交易对方受同一法人或自然人直接或间接控制；</a:t>
            </a:r>
            <a:endParaRPr lang="en-US" altLang="zh-CN" dirty="0"/>
          </a:p>
          <a:p>
            <a:pPr lvl="1"/>
            <a:r>
              <a:rPr lang="zh-CN" altLang="en-US" dirty="0"/>
              <a:t>与交易对方或其关联人存在尚未履行完毕的股权转让协议或其他协议而使其表决权受到限制或影响；</a:t>
            </a:r>
            <a:endParaRPr lang="en-US" altLang="zh-CN" dirty="0"/>
          </a:p>
          <a:p>
            <a:pPr lvl="1"/>
            <a:r>
              <a:rPr lang="zh-CN" altLang="en-US" dirty="0"/>
              <a:t>可能造成上市公司利益对其倾斜的股东。</a:t>
            </a:r>
            <a:endParaRPr lang="en-US" altLang="zh-CN" dirty="0"/>
          </a:p>
          <a:p>
            <a:pPr lvl="1"/>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33</a:t>
            </a:fld>
            <a:endParaRPr lang="zh-CN" altLang="en-US"/>
          </a:p>
        </p:txBody>
      </p:sp>
    </p:spTree>
    <p:extLst>
      <p:ext uri="{BB962C8B-B14F-4D97-AF65-F5344CB8AC3E}">
        <p14:creationId xmlns:p14="http://schemas.microsoft.com/office/powerpoint/2010/main" val="406683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信息披露的完整性</a:t>
            </a:r>
            <a:endParaRPr lang="en-US" altLang="zh-CN" dirty="0"/>
          </a:p>
          <a:p>
            <a:r>
              <a:rPr lang="zh-CN" altLang="en-US" dirty="0"/>
              <a:t>时间的内容完整性，没有重大遗漏</a:t>
            </a:r>
            <a:endParaRPr lang="en-US" altLang="zh-CN" dirty="0"/>
          </a:p>
          <a:p>
            <a:r>
              <a:rPr lang="zh-CN" altLang="en-US" dirty="0"/>
              <a:t>通过格式指引来实现重大公告的完整性要求</a:t>
            </a:r>
            <a:endParaRPr lang="en-US" altLang="zh-CN" dirty="0"/>
          </a:p>
          <a:p>
            <a:r>
              <a:rPr lang="zh-CN" altLang="en-US" dirty="0"/>
              <a:t>没有格式指引的公告，如何实现完整性？</a:t>
            </a:r>
            <a:endParaRPr lang="en-US" altLang="zh-CN" dirty="0"/>
          </a:p>
          <a:p>
            <a:r>
              <a:rPr lang="zh-CN" altLang="en-US" dirty="0"/>
              <a:t>事件的具体情况：</a:t>
            </a:r>
            <a:endParaRPr lang="en-US" altLang="zh-CN" dirty="0"/>
          </a:p>
          <a:p>
            <a:pPr lvl="1"/>
            <a:r>
              <a:rPr lang="zh-CN" altLang="en-US" dirty="0"/>
              <a:t>前因后果的完整</a:t>
            </a:r>
            <a:endParaRPr lang="en-US" altLang="zh-CN" dirty="0"/>
          </a:p>
          <a:p>
            <a:pPr lvl="1"/>
            <a:r>
              <a:rPr lang="zh-CN" altLang="en-US" dirty="0"/>
              <a:t>重要内容的完整</a:t>
            </a:r>
            <a:endParaRPr lang="en-US" altLang="zh-CN" dirty="0"/>
          </a:p>
          <a:p>
            <a:pPr lvl="1"/>
            <a:r>
              <a:rPr lang="zh-CN" altLang="en-US" dirty="0"/>
              <a:t>事件对公司的经营以及公司股价的影响程度，可能存在的风险</a:t>
            </a:r>
            <a:endParaRPr lang="en-US" altLang="zh-CN" dirty="0"/>
          </a:p>
          <a:p>
            <a:r>
              <a:rPr lang="zh-CN" altLang="en-US" dirty="0"/>
              <a:t>信息披露完整性可能存在的问题：公司可能会因为各种原因故意遗漏某些内容关键部分的完整性，如涉及出售资产，那么资产的账面价值与评估价值的情况应必须完整，关联交易时，关联关系以及交易定价为重点。公司可能会出现公告的无关部分过于繁琐，而重要部分一笔带过的问题</a:t>
            </a:r>
            <a:endParaRPr lang="en-US" altLang="zh-CN" dirty="0"/>
          </a:p>
          <a:p>
            <a:pPr lvl="1"/>
            <a:endParaRPr lang="zh-CN" altLang="en-US" dirty="0"/>
          </a:p>
          <a:p>
            <a:endParaRPr lang="en-US" altLang="zh-CN" dirty="0"/>
          </a:p>
          <a:p>
            <a:endParaRPr lang="en-US" altLang="zh-CN" dirty="0"/>
          </a:p>
          <a:p>
            <a:r>
              <a:rPr lang="zh-CN" altLang="en-US" dirty="0"/>
              <a:t>上市公司披露信息时，应当使用事实描述性语言，保证其内容简明扼要、通俗易懂，突出事件实质，不得含有任何宣传、广告、恭维或者诋毁等性质的词句，不得有误导性陈述。</a:t>
            </a:r>
            <a:endParaRPr lang="en-US" altLang="zh-CN" dirty="0"/>
          </a:p>
          <a:p>
            <a:r>
              <a:rPr lang="zh-CN" altLang="en-US" dirty="0"/>
              <a:t>就准确本身而言，事实本身的 准确描述（前因后果的逻辑关系）；程度（大小、量、时间）的准确。</a:t>
            </a:r>
            <a:endParaRPr lang="en-US" altLang="zh-CN" dirty="0"/>
          </a:p>
          <a:p>
            <a:r>
              <a:rPr lang="zh-CN" altLang="en-US" dirty="0"/>
              <a:t>难以准确的预测性信息，如果以准确的数字出现，一定要说明分析的前提以及可能存在的风险</a:t>
            </a:r>
            <a:endParaRPr lang="en-US" altLang="zh-CN" dirty="0"/>
          </a:p>
          <a:p>
            <a:endParaRPr lang="en-US" altLang="zh-CN" dirty="0"/>
          </a:p>
          <a:p>
            <a:endParaRPr lang="en-US" altLang="zh-CN" dirty="0"/>
          </a:p>
          <a:p>
            <a:r>
              <a:rPr lang="zh-CN" altLang="en-US" dirty="0"/>
              <a:t>常用的信息披露文件</a:t>
            </a:r>
            <a:endParaRPr lang="en-US" altLang="zh-CN" dirty="0"/>
          </a:p>
          <a:p>
            <a:r>
              <a:rPr lang="zh-CN" altLang="en-US" dirty="0"/>
              <a:t>证监会颁布</a:t>
            </a:r>
            <a:endParaRPr lang="en-US" altLang="zh-CN" dirty="0"/>
          </a:p>
          <a:p>
            <a:pPr lvl="1"/>
            <a:r>
              <a:rPr lang="zh-CN" altLang="en-US" dirty="0"/>
              <a:t>公开发行证券的公司信息披露内容与格式准则</a:t>
            </a:r>
            <a:endParaRPr lang="en-US" altLang="zh-CN" dirty="0"/>
          </a:p>
          <a:p>
            <a:pPr lvl="1"/>
            <a:r>
              <a:rPr lang="zh-CN" altLang="en-US" dirty="0"/>
              <a:t>公开发行证券公司信息披露编报规则</a:t>
            </a:r>
            <a:endParaRPr lang="en-US" altLang="zh-CN" dirty="0"/>
          </a:p>
          <a:p>
            <a:pPr lvl="1"/>
            <a:r>
              <a:rPr lang="zh-CN" altLang="en-US" dirty="0"/>
              <a:t>公开发行证券的公司信息披露规范问答</a:t>
            </a:r>
            <a:endParaRPr lang="en-US" altLang="zh-CN" dirty="0"/>
          </a:p>
          <a:p>
            <a:pPr lvl="1"/>
            <a:endParaRPr lang="en-US" altLang="zh-CN" dirty="0"/>
          </a:p>
          <a:p>
            <a:r>
              <a:rPr lang="zh-CN" altLang="en-US" dirty="0"/>
              <a:t>交易所发布</a:t>
            </a:r>
            <a:endParaRPr lang="en-US" altLang="zh-CN" dirty="0"/>
          </a:p>
          <a:p>
            <a:pPr lvl="1"/>
            <a:r>
              <a:rPr lang="zh-CN" altLang="en-US" dirty="0"/>
              <a:t>深圳证券交易所股票上市规则</a:t>
            </a:r>
            <a:endParaRPr lang="en-US" altLang="zh-CN" dirty="0"/>
          </a:p>
          <a:p>
            <a:pPr lvl="1"/>
            <a:r>
              <a:rPr lang="zh-CN" altLang="en-US" dirty="0"/>
              <a:t>临时报告披露指引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34</a:t>
            </a:fld>
            <a:endParaRPr lang="zh-CN" altLang="en-US"/>
          </a:p>
        </p:txBody>
      </p:sp>
    </p:spTree>
    <p:extLst>
      <p:ext uri="{BB962C8B-B14F-4D97-AF65-F5344CB8AC3E}">
        <p14:creationId xmlns:p14="http://schemas.microsoft.com/office/powerpoint/2010/main" val="225822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信息披露的完整性</a:t>
            </a:r>
            <a:endParaRPr lang="en-US" altLang="zh-CN" dirty="0"/>
          </a:p>
          <a:p>
            <a:r>
              <a:rPr lang="zh-CN" altLang="en-US" dirty="0"/>
              <a:t>时间的内容完整性，没有重大遗漏</a:t>
            </a:r>
            <a:endParaRPr lang="en-US" altLang="zh-CN" dirty="0"/>
          </a:p>
          <a:p>
            <a:r>
              <a:rPr lang="zh-CN" altLang="en-US" dirty="0"/>
              <a:t>通过格式指引来实现重大公告的完整性要求</a:t>
            </a:r>
            <a:endParaRPr lang="en-US" altLang="zh-CN" dirty="0"/>
          </a:p>
          <a:p>
            <a:r>
              <a:rPr lang="zh-CN" altLang="en-US" dirty="0"/>
              <a:t>没有格式指引的公告，如何实现完整性？</a:t>
            </a:r>
            <a:endParaRPr lang="en-US" altLang="zh-CN" dirty="0"/>
          </a:p>
          <a:p>
            <a:r>
              <a:rPr lang="zh-CN" altLang="en-US" dirty="0"/>
              <a:t>事件的具体情况：</a:t>
            </a:r>
            <a:endParaRPr lang="en-US" altLang="zh-CN" dirty="0"/>
          </a:p>
          <a:p>
            <a:pPr lvl="1"/>
            <a:r>
              <a:rPr lang="zh-CN" altLang="en-US" dirty="0"/>
              <a:t>前因后果的完整</a:t>
            </a:r>
            <a:endParaRPr lang="en-US" altLang="zh-CN" dirty="0"/>
          </a:p>
          <a:p>
            <a:pPr lvl="1"/>
            <a:r>
              <a:rPr lang="zh-CN" altLang="en-US" dirty="0"/>
              <a:t>重要内容的完整</a:t>
            </a:r>
            <a:endParaRPr lang="en-US" altLang="zh-CN" dirty="0"/>
          </a:p>
          <a:p>
            <a:pPr lvl="1"/>
            <a:r>
              <a:rPr lang="zh-CN" altLang="en-US" dirty="0"/>
              <a:t>事件对公司的经营以及公司股价的影响程度，可能存在的风险</a:t>
            </a:r>
            <a:endParaRPr lang="en-US" altLang="zh-CN" dirty="0"/>
          </a:p>
          <a:p>
            <a:r>
              <a:rPr lang="zh-CN" altLang="en-US" dirty="0"/>
              <a:t>信息披露完整性可能存在的问题：公司可能会因为各种原因故意遗漏某些内容关键部分的完整性，如涉及出售资产，那么资产的账面价值与评估价值的情况应必须完整，关联交易时，关联关系以及交易定价为重点。公司可能会出现公告的无关部分过于繁琐，而重要部分一笔带过的问题</a:t>
            </a:r>
            <a:endParaRPr lang="en-US" altLang="zh-CN" dirty="0"/>
          </a:p>
          <a:p>
            <a:pPr lvl="1"/>
            <a:endParaRPr lang="zh-CN" altLang="en-US" dirty="0"/>
          </a:p>
          <a:p>
            <a:endParaRPr lang="en-US" altLang="zh-CN" dirty="0"/>
          </a:p>
          <a:p>
            <a:endParaRPr lang="en-US" altLang="zh-CN" dirty="0"/>
          </a:p>
          <a:p>
            <a:r>
              <a:rPr lang="zh-CN" altLang="en-US" dirty="0"/>
              <a:t>上市公司披露信息时，应当使用事实描述性语言，保证其内容简明扼要、通俗易懂，突出事件实质，不得含有任何宣传、广告、恭维或者诋毁等性质的词句，不得有误导性陈述。</a:t>
            </a:r>
            <a:endParaRPr lang="en-US" altLang="zh-CN" dirty="0"/>
          </a:p>
          <a:p>
            <a:r>
              <a:rPr lang="zh-CN" altLang="en-US" dirty="0"/>
              <a:t>就准确本身而言，事实本身的 准确描述（前因后果的逻辑关系）；程度（大小、量、时间）的准确。</a:t>
            </a:r>
            <a:endParaRPr lang="en-US" altLang="zh-CN" dirty="0"/>
          </a:p>
          <a:p>
            <a:r>
              <a:rPr lang="zh-CN" altLang="en-US" dirty="0"/>
              <a:t>难以准确的预测性信息，如果以准确的数字出现，一定要说明分析的前提以及可能存在的风险</a:t>
            </a:r>
            <a:endParaRPr lang="en-US" altLang="zh-CN" dirty="0"/>
          </a:p>
          <a:p>
            <a:endParaRPr lang="en-US" altLang="zh-CN" dirty="0"/>
          </a:p>
          <a:p>
            <a:endParaRPr lang="en-US" altLang="zh-CN" dirty="0"/>
          </a:p>
          <a:p>
            <a:r>
              <a:rPr lang="zh-CN" altLang="en-US" dirty="0"/>
              <a:t>常用的信息披露文件</a:t>
            </a:r>
            <a:endParaRPr lang="en-US" altLang="zh-CN" dirty="0"/>
          </a:p>
          <a:p>
            <a:r>
              <a:rPr lang="zh-CN" altLang="en-US" dirty="0"/>
              <a:t>证监会颁布</a:t>
            </a:r>
            <a:endParaRPr lang="en-US" altLang="zh-CN" dirty="0"/>
          </a:p>
          <a:p>
            <a:pPr lvl="1"/>
            <a:r>
              <a:rPr lang="zh-CN" altLang="en-US" dirty="0"/>
              <a:t>公开发行证券的公司信息披露内容与格式准则</a:t>
            </a:r>
            <a:endParaRPr lang="en-US" altLang="zh-CN" dirty="0"/>
          </a:p>
          <a:p>
            <a:pPr lvl="1"/>
            <a:r>
              <a:rPr lang="zh-CN" altLang="en-US" dirty="0"/>
              <a:t>公开发行证券公司信息披露编报规则</a:t>
            </a:r>
            <a:endParaRPr lang="en-US" altLang="zh-CN" dirty="0"/>
          </a:p>
          <a:p>
            <a:pPr lvl="1"/>
            <a:r>
              <a:rPr lang="zh-CN" altLang="en-US" dirty="0"/>
              <a:t>公开发行证券的公司信息披露规范问答</a:t>
            </a:r>
            <a:endParaRPr lang="en-US" altLang="zh-CN" dirty="0"/>
          </a:p>
          <a:p>
            <a:pPr lvl="1"/>
            <a:endParaRPr lang="en-US" altLang="zh-CN" dirty="0"/>
          </a:p>
          <a:p>
            <a:r>
              <a:rPr lang="zh-CN" altLang="en-US" dirty="0"/>
              <a:t>交易所发布</a:t>
            </a:r>
            <a:endParaRPr lang="en-US" altLang="zh-CN" dirty="0"/>
          </a:p>
          <a:p>
            <a:pPr lvl="1"/>
            <a:r>
              <a:rPr lang="zh-CN" altLang="en-US" dirty="0"/>
              <a:t>深圳证券交易所股票上市规则</a:t>
            </a:r>
            <a:endParaRPr lang="en-US" altLang="zh-CN" dirty="0"/>
          </a:p>
          <a:p>
            <a:pPr lvl="1"/>
            <a:r>
              <a:rPr lang="zh-CN" altLang="en-US" dirty="0"/>
              <a:t>临时报告披露指引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2BA52E-988F-4C86-8C56-4183BE40403C}" type="slidenum">
              <a:rPr lang="zh-CN" altLang="en-US" smtClean="0"/>
              <a:t>35</a:t>
            </a:fld>
            <a:endParaRPr lang="zh-CN" altLang="en-US"/>
          </a:p>
        </p:txBody>
      </p:sp>
    </p:spTree>
    <p:extLst>
      <p:ext uri="{BB962C8B-B14F-4D97-AF65-F5344CB8AC3E}">
        <p14:creationId xmlns:p14="http://schemas.microsoft.com/office/powerpoint/2010/main" val="4200570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5DCEFC-7D9C-4A70-B089-98AE219DD04C}"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860826-AF63-47A4-89B0-410089432763}" type="slidenum">
              <a:rPr lang="zh-CN" altLang="en-US" smtClean="0"/>
              <a:t>‹#›</a:t>
            </a:fld>
            <a:endParaRPr lang="zh-CN" altLang="en-US"/>
          </a:p>
        </p:txBody>
      </p:sp>
      <p:pic>
        <p:nvPicPr>
          <p:cNvPr id="7" name="图片 6" descr="PPT标准模板-01"/>
          <p:cNvPicPr>
            <a:picLocks noChangeAspect="1"/>
          </p:cNvPicPr>
          <p:nvPr userDrawn="1"/>
        </p:nvPicPr>
        <p:blipFill>
          <a:blip r:embed="rId2"/>
          <a:stretch>
            <a:fillRect/>
          </a:stretch>
        </p:blipFill>
        <p:spPr>
          <a:xfrm>
            <a:off x="0" y="0"/>
            <a:ext cx="9150350" cy="51447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模板二">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BC2113-68A3-4273-B24C-52B85EF2551E}"/>
              </a:ext>
            </a:extLst>
          </p:cNvPr>
          <p:cNvSpPr/>
          <p:nvPr/>
        </p:nvSpPr>
        <p:spPr>
          <a:xfrm>
            <a:off x="179388" y="327025"/>
            <a:ext cx="300037" cy="300038"/>
          </a:xfrm>
          <a:prstGeom prst="rect">
            <a:avLst/>
          </a:prstGeom>
          <a:solidFill>
            <a:srgbClr val="EB7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D071FC5C-B8E7-45F2-9ADE-D457D1F43FFE}"/>
              </a:ext>
            </a:extLst>
          </p:cNvPr>
          <p:cNvSpPr/>
          <p:nvPr/>
        </p:nvSpPr>
        <p:spPr>
          <a:xfrm>
            <a:off x="446088" y="160338"/>
            <a:ext cx="165100" cy="166687"/>
          </a:xfrm>
          <a:prstGeom prst="rect">
            <a:avLst/>
          </a:prstGeom>
          <a:solidFill>
            <a:srgbClr val="DF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85899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5DCEFC-7D9C-4A70-B089-98AE219DD04C}" type="datetimeFigureOut">
              <a:rPr lang="zh-CN" altLang="en-US" smtClean="0"/>
              <a:t>2023/2/24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860826-AF63-47A4-89B0-410089432763}" type="slidenum">
              <a:rPr lang="zh-CN" altLang="en-US" smtClean="0"/>
              <a:t>‹#›</a:t>
            </a:fld>
            <a:endParaRPr lang="zh-CN" altLang="en-US"/>
          </a:p>
        </p:txBody>
      </p:sp>
      <p:pic>
        <p:nvPicPr>
          <p:cNvPr id="9" name="图片 8" descr="PPT标准模板-02"/>
          <p:cNvPicPr>
            <a:picLocks noChangeAspect="1"/>
          </p:cNvPicPr>
          <p:nvPr userDrawn="1"/>
        </p:nvPicPr>
        <p:blipFill>
          <a:blip r:embed="rId2"/>
          <a:stretch>
            <a:fillRect/>
          </a:stretch>
        </p:blipFill>
        <p:spPr>
          <a:xfrm>
            <a:off x="-3175" y="-7620"/>
            <a:ext cx="9150350" cy="515112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E5DCEFC-7D9C-4A70-B089-98AE219DD04C}" type="datetimeFigureOut">
              <a:rPr lang="zh-CN" altLang="en-US" smtClean="0"/>
              <a:t>2023/2/24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860826-AF63-47A4-89B0-410089432763}" type="slidenum">
              <a:rPr lang="zh-CN" altLang="en-US" smtClean="0"/>
              <a:t>‹#›</a:t>
            </a:fld>
            <a:endParaRPr lang="zh-CN" altLang="en-US"/>
          </a:p>
        </p:txBody>
      </p:sp>
      <p:pic>
        <p:nvPicPr>
          <p:cNvPr id="6" name="图片 5" descr="PPT标准模板-09"/>
          <p:cNvPicPr>
            <a:picLocks noChangeAspect="1"/>
          </p:cNvPicPr>
          <p:nvPr userDrawn="1"/>
        </p:nvPicPr>
        <p:blipFill>
          <a:blip r:embed="rId2"/>
          <a:stretch>
            <a:fillRect/>
          </a:stretch>
        </p:blipFill>
        <p:spPr>
          <a:xfrm>
            <a:off x="0" y="-7620"/>
            <a:ext cx="9150350" cy="515112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PPT标准模板-14"/>
          <p:cNvPicPr>
            <a:picLocks noChangeAspect="1"/>
          </p:cNvPicPr>
          <p:nvPr userDrawn="1"/>
        </p:nvPicPr>
        <p:blipFill>
          <a:blip r:embed="rId2"/>
          <a:stretch>
            <a:fillRect/>
          </a:stretch>
        </p:blipFill>
        <p:spPr>
          <a:xfrm>
            <a:off x="-3175" y="-635"/>
            <a:ext cx="9150350" cy="514477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8B351D-1A13-4EBA-A557-2F4B8DE19F01}" type="datetimeFigureOut">
              <a:rPr lang="zh-CN" altLang="en-US" smtClean="0"/>
              <a:t>2023/2/24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891267-1CB5-40C0-8B45-CB830620A8E8}" type="slidenum">
              <a:rPr lang="zh-CN" altLang="en-US" smtClean="0"/>
              <a:t>‹#›</a:t>
            </a:fld>
            <a:endParaRPr lang="zh-CN" altLang="en-US"/>
          </a:p>
        </p:txBody>
      </p:sp>
      <p:pic>
        <p:nvPicPr>
          <p:cNvPr id="7" name="图片 6" descr="PPT标准模板-02"/>
          <p:cNvPicPr>
            <a:picLocks noChangeAspect="1"/>
          </p:cNvPicPr>
          <p:nvPr userDrawn="1"/>
        </p:nvPicPr>
        <p:blipFill>
          <a:blip r:embed="rId2"/>
          <a:stretch>
            <a:fillRect/>
          </a:stretch>
        </p:blipFill>
        <p:spPr>
          <a:xfrm>
            <a:off x="-3175" y="-7620"/>
            <a:ext cx="9150350" cy="51511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6" name="图片 5" descr="PPT标准模板-09"/>
          <p:cNvPicPr>
            <a:picLocks noChangeAspect="1"/>
          </p:cNvPicPr>
          <p:nvPr userDrawn="1"/>
        </p:nvPicPr>
        <p:blipFill>
          <a:blip r:embed="rId2"/>
          <a:stretch>
            <a:fillRect/>
          </a:stretch>
        </p:blipFill>
        <p:spPr>
          <a:xfrm>
            <a:off x="0" y="-7620"/>
            <a:ext cx="9150350" cy="515112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775470-144B-44C6-AF08-8E4E26CAF87D}"/>
              </a:ext>
            </a:extLst>
          </p:cNvPr>
          <p:cNvSpPr/>
          <p:nvPr/>
        </p:nvSpPr>
        <p:spPr>
          <a:xfrm>
            <a:off x="0" y="-26988"/>
            <a:ext cx="9144000" cy="5143501"/>
          </a:xfrm>
          <a:prstGeom prst="rect">
            <a:avLst/>
          </a:prstGeom>
          <a:solidFill>
            <a:srgbClr val="4C4C4C">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任意多边形 2">
            <a:extLst>
              <a:ext uri="{FF2B5EF4-FFF2-40B4-BE49-F238E27FC236}">
                <a16:creationId xmlns:a16="http://schemas.microsoft.com/office/drawing/2014/main" id="{CBD23E2A-A5C5-468B-8F89-74A069DB74E4}"/>
              </a:ext>
            </a:extLst>
          </p:cNvPr>
          <p:cNvSpPr/>
          <p:nvPr/>
        </p:nvSpPr>
        <p:spPr>
          <a:xfrm>
            <a:off x="2484438" y="0"/>
            <a:ext cx="6659562" cy="5143500"/>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45266" h="5143500">
                <a:moveTo>
                  <a:pt x="0" y="5143500"/>
                </a:moveTo>
                <a:cubicBezTo>
                  <a:pt x="3022636" y="5002737"/>
                  <a:pt x="7131183" y="3845896"/>
                  <a:pt x="7445266" y="0"/>
                </a:cubicBezTo>
                <a:lnTo>
                  <a:pt x="7445266" y="5143500"/>
                </a:lnTo>
                <a:lnTo>
                  <a:pt x="1498551" y="5143500"/>
                </a:lnTo>
                <a:lnTo>
                  <a:pt x="0" y="5143500"/>
                </a:lnTo>
                <a:close/>
              </a:path>
            </a:pathLst>
          </a:custGeom>
          <a:solidFill>
            <a:srgbClr val="EB7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3">
            <a:extLst>
              <a:ext uri="{FF2B5EF4-FFF2-40B4-BE49-F238E27FC236}">
                <a16:creationId xmlns:a16="http://schemas.microsoft.com/office/drawing/2014/main" id="{57224CB2-A5E6-4F55-85F9-4D623BCFEBC0}"/>
              </a:ext>
            </a:extLst>
          </p:cNvPr>
          <p:cNvSpPr/>
          <p:nvPr/>
        </p:nvSpPr>
        <p:spPr>
          <a:xfrm>
            <a:off x="4572000" y="2284413"/>
            <a:ext cx="4572000" cy="2859087"/>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10896" h="5719564">
                <a:moveTo>
                  <a:pt x="0" y="5719564"/>
                </a:moveTo>
                <a:cubicBezTo>
                  <a:pt x="2766741" y="5196294"/>
                  <a:pt x="4425705" y="2921740"/>
                  <a:pt x="5110896" y="0"/>
                </a:cubicBezTo>
                <a:lnTo>
                  <a:pt x="5110896" y="3744416"/>
                </a:lnTo>
                <a:cubicBezTo>
                  <a:pt x="3986443" y="4973040"/>
                  <a:pt x="2890014" y="5491350"/>
                  <a:pt x="1851396" y="5719564"/>
                </a:cubicBezTo>
                <a:lnTo>
                  <a:pt x="0" y="5719564"/>
                </a:lnTo>
                <a:close/>
              </a:path>
            </a:pathLst>
          </a:custGeom>
          <a:solidFill>
            <a:srgbClr val="DF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4">
            <a:extLst>
              <a:ext uri="{FF2B5EF4-FFF2-40B4-BE49-F238E27FC236}">
                <a16:creationId xmlns:a16="http://schemas.microsoft.com/office/drawing/2014/main" id="{E3D05273-CCF9-4616-BCCA-8572BC292162}"/>
              </a:ext>
            </a:extLst>
          </p:cNvPr>
          <p:cNvSpPr/>
          <p:nvPr/>
        </p:nvSpPr>
        <p:spPr>
          <a:xfrm>
            <a:off x="6227763" y="4084638"/>
            <a:ext cx="2916237" cy="1058862"/>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5143500 h 5143500"/>
              <a:gd name="connsiteX3-267" fmla="*/ 1498551 w 7445266"/>
              <a:gd name="connsiteY3-268" fmla="*/ 5143500 h 5143500"/>
              <a:gd name="connsiteX4-269" fmla="*/ 0 w 7445266"/>
              <a:gd name="connsiteY4-270" fmla="*/ 5143500 h 5143500"/>
              <a:gd name="connsiteX0-271" fmla="*/ 0 w 7445266"/>
              <a:gd name="connsiteY0-272" fmla="*/ 1995686 h 2322850"/>
              <a:gd name="connsiteX1-273" fmla="*/ 7445266 w 7445266"/>
              <a:gd name="connsiteY1-274" fmla="*/ 0 h 2322850"/>
              <a:gd name="connsiteX2-275" fmla="*/ 7445266 w 7445266"/>
              <a:gd name="connsiteY2-276" fmla="*/ 1995686 h 2322850"/>
              <a:gd name="connsiteX3-277" fmla="*/ 1498551 w 7445266"/>
              <a:gd name="connsiteY3-278" fmla="*/ 1995686 h 2322850"/>
              <a:gd name="connsiteX4-279" fmla="*/ 0 w 7445266"/>
              <a:gd name="connsiteY4-280" fmla="*/ 1995686 h 2322850"/>
              <a:gd name="connsiteX0-281" fmla="*/ 0 w 7445266"/>
              <a:gd name="connsiteY0-282" fmla="*/ 1347614 h 2322850"/>
              <a:gd name="connsiteX1-283" fmla="*/ 7445266 w 7445266"/>
              <a:gd name="connsiteY1-284" fmla="*/ 0 h 2322850"/>
              <a:gd name="connsiteX2-285" fmla="*/ 7445266 w 7445266"/>
              <a:gd name="connsiteY2-286" fmla="*/ 1347614 h 2322850"/>
              <a:gd name="connsiteX3-287" fmla="*/ 1498551 w 7445266"/>
              <a:gd name="connsiteY3-288" fmla="*/ 1347614 h 2322850"/>
              <a:gd name="connsiteX4-289" fmla="*/ 0 w 7445266"/>
              <a:gd name="connsiteY4-290" fmla="*/ 1347614 h 2322850"/>
              <a:gd name="connsiteX0-291" fmla="*/ 0 w 7445266"/>
              <a:gd name="connsiteY0-292" fmla="*/ 987574 h 2322850"/>
              <a:gd name="connsiteX1-293" fmla="*/ 7445266 w 7445266"/>
              <a:gd name="connsiteY1-294" fmla="*/ 0 h 2322850"/>
              <a:gd name="connsiteX2-295" fmla="*/ 7445266 w 7445266"/>
              <a:gd name="connsiteY2-296" fmla="*/ 987574 h 2322850"/>
              <a:gd name="connsiteX3-297" fmla="*/ 1498551 w 7445266"/>
              <a:gd name="connsiteY3-298" fmla="*/ 987574 h 2322850"/>
              <a:gd name="connsiteX4-299" fmla="*/ 0 w 7445266"/>
              <a:gd name="connsiteY4-300" fmla="*/ 987574 h 2322850"/>
              <a:gd name="connsiteX0-301" fmla="*/ 0 w 7445266"/>
              <a:gd name="connsiteY0-302" fmla="*/ 771550 h 2322850"/>
              <a:gd name="connsiteX1-303" fmla="*/ 7445266 w 7445266"/>
              <a:gd name="connsiteY1-304" fmla="*/ 0 h 2322850"/>
              <a:gd name="connsiteX2-305" fmla="*/ 7445266 w 7445266"/>
              <a:gd name="connsiteY2-306" fmla="*/ 771550 h 2322850"/>
              <a:gd name="connsiteX3-307" fmla="*/ 1498551 w 7445266"/>
              <a:gd name="connsiteY3-308" fmla="*/ 771550 h 2322850"/>
              <a:gd name="connsiteX4-309" fmla="*/ 0 w 7445266"/>
              <a:gd name="connsiteY4-310" fmla="*/ 771550 h 2322850"/>
              <a:gd name="connsiteX0-311" fmla="*/ 0 w 7445266"/>
              <a:gd name="connsiteY0-312" fmla="*/ 915566 h 2322850"/>
              <a:gd name="connsiteX1-313" fmla="*/ 7445266 w 7445266"/>
              <a:gd name="connsiteY1-314" fmla="*/ 0 h 2322850"/>
              <a:gd name="connsiteX2-315" fmla="*/ 7445266 w 7445266"/>
              <a:gd name="connsiteY2-316" fmla="*/ 915566 h 2322850"/>
              <a:gd name="connsiteX3-317" fmla="*/ 1498551 w 7445266"/>
              <a:gd name="connsiteY3-318" fmla="*/ 915566 h 2322850"/>
              <a:gd name="connsiteX4-319" fmla="*/ 0 w 7445266"/>
              <a:gd name="connsiteY4-320" fmla="*/ 915566 h 2322850"/>
              <a:gd name="connsiteX0-321" fmla="*/ 0 w 7445266"/>
              <a:gd name="connsiteY0-322" fmla="*/ 915566 h 1322030"/>
              <a:gd name="connsiteX1-323" fmla="*/ 7445266 w 7445266"/>
              <a:gd name="connsiteY1-324" fmla="*/ 0 h 1322030"/>
              <a:gd name="connsiteX2-325" fmla="*/ 7445266 w 7445266"/>
              <a:gd name="connsiteY2-326" fmla="*/ 915566 h 1322030"/>
              <a:gd name="connsiteX3-327" fmla="*/ 1498551 w 7445266"/>
              <a:gd name="connsiteY3-328" fmla="*/ 915566 h 1322030"/>
              <a:gd name="connsiteX4-329" fmla="*/ 0 w 7445266"/>
              <a:gd name="connsiteY4-330" fmla="*/ 915566 h 1322030"/>
              <a:gd name="connsiteX0-331" fmla="*/ 0 w 7445266"/>
              <a:gd name="connsiteY0-332" fmla="*/ 915566 h 1322030"/>
              <a:gd name="connsiteX1-333" fmla="*/ 7445266 w 7445266"/>
              <a:gd name="connsiteY1-334" fmla="*/ 0 h 1322030"/>
              <a:gd name="connsiteX2-335" fmla="*/ 7445266 w 7445266"/>
              <a:gd name="connsiteY2-336" fmla="*/ 915566 h 1322030"/>
              <a:gd name="connsiteX3-337" fmla="*/ 5151712 w 7445266"/>
              <a:gd name="connsiteY3-338" fmla="*/ 915566 h 1322030"/>
              <a:gd name="connsiteX4-339" fmla="*/ 0 w 7445266"/>
              <a:gd name="connsiteY4-340" fmla="*/ 915566 h 1322030"/>
              <a:gd name="connsiteX0-341" fmla="*/ 0 w 3179004"/>
              <a:gd name="connsiteY0-342" fmla="*/ 792088 h 1322030"/>
              <a:gd name="connsiteX1-343" fmla="*/ 3179004 w 3179004"/>
              <a:gd name="connsiteY1-344" fmla="*/ 0 h 1322030"/>
              <a:gd name="connsiteX2-345" fmla="*/ 3179004 w 3179004"/>
              <a:gd name="connsiteY2-346" fmla="*/ 915566 h 1322030"/>
              <a:gd name="connsiteX3-347" fmla="*/ 885450 w 3179004"/>
              <a:gd name="connsiteY3-348" fmla="*/ 915566 h 1322030"/>
              <a:gd name="connsiteX4-349" fmla="*/ 0 w 3179004"/>
              <a:gd name="connsiteY4-350" fmla="*/ 792088 h 1322030"/>
              <a:gd name="connsiteX0-351" fmla="*/ 0 w 3179004"/>
              <a:gd name="connsiteY0-352" fmla="*/ 792088 h 1322030"/>
              <a:gd name="connsiteX1-353" fmla="*/ 3179004 w 3179004"/>
              <a:gd name="connsiteY1-354" fmla="*/ 0 h 1322030"/>
              <a:gd name="connsiteX2-355" fmla="*/ 3179004 w 3179004"/>
              <a:gd name="connsiteY2-356" fmla="*/ 915566 h 1322030"/>
              <a:gd name="connsiteX3-357" fmla="*/ 1046441 w 3179004"/>
              <a:gd name="connsiteY3-358" fmla="*/ 1296144 h 1322030"/>
              <a:gd name="connsiteX4-359" fmla="*/ 0 w 3179004"/>
              <a:gd name="connsiteY4-360" fmla="*/ 792088 h 1322030"/>
              <a:gd name="connsiteX0-361" fmla="*/ 0 w 3179004"/>
              <a:gd name="connsiteY0-362" fmla="*/ 915566 h 1322030"/>
              <a:gd name="connsiteX1-363" fmla="*/ 3179004 w 3179004"/>
              <a:gd name="connsiteY1-364" fmla="*/ 0 h 1322030"/>
              <a:gd name="connsiteX2-365" fmla="*/ 3179004 w 3179004"/>
              <a:gd name="connsiteY2-366" fmla="*/ 915566 h 1322030"/>
              <a:gd name="connsiteX3-367" fmla="*/ 1046441 w 3179004"/>
              <a:gd name="connsiteY3-368" fmla="*/ 1296144 h 1322030"/>
              <a:gd name="connsiteX4-369" fmla="*/ 0 w 3179004"/>
              <a:gd name="connsiteY4-370" fmla="*/ 915566 h 1322030"/>
              <a:gd name="connsiteX0-371" fmla="*/ 0 w 3179004"/>
              <a:gd name="connsiteY0-372" fmla="*/ 915566 h 1322030"/>
              <a:gd name="connsiteX1-373" fmla="*/ 3179004 w 3179004"/>
              <a:gd name="connsiteY1-374" fmla="*/ 0 h 1322030"/>
              <a:gd name="connsiteX2-375" fmla="*/ 3179004 w 3179004"/>
              <a:gd name="connsiteY2-376" fmla="*/ 915566 h 1322030"/>
              <a:gd name="connsiteX3-377" fmla="*/ 1046441 w 3179004"/>
              <a:gd name="connsiteY3-378" fmla="*/ 1296144 h 1322030"/>
              <a:gd name="connsiteX4-379" fmla="*/ 0 w 3179004"/>
              <a:gd name="connsiteY4-380" fmla="*/ 915566 h 1322030"/>
              <a:gd name="connsiteX0-381" fmla="*/ 0 w 3179004"/>
              <a:gd name="connsiteY0-382" fmla="*/ 915566 h 1296144"/>
              <a:gd name="connsiteX1-383" fmla="*/ 3179004 w 3179004"/>
              <a:gd name="connsiteY1-384" fmla="*/ 0 h 1296144"/>
              <a:gd name="connsiteX2-385" fmla="*/ 3179004 w 3179004"/>
              <a:gd name="connsiteY2-386" fmla="*/ 915566 h 1296144"/>
              <a:gd name="connsiteX3-387" fmla="*/ 1046441 w 3179004"/>
              <a:gd name="connsiteY3-388" fmla="*/ 1296144 h 1296144"/>
              <a:gd name="connsiteX4-389" fmla="*/ 0 w 3179004"/>
              <a:gd name="connsiteY4-390" fmla="*/ 915566 h 1296144"/>
              <a:gd name="connsiteX0-391" fmla="*/ 0 w 3179004"/>
              <a:gd name="connsiteY0-392" fmla="*/ 915566 h 1296144"/>
              <a:gd name="connsiteX1-393" fmla="*/ 3179004 w 3179004"/>
              <a:gd name="connsiteY1-394" fmla="*/ 0 h 1296144"/>
              <a:gd name="connsiteX2-395" fmla="*/ 3179004 w 3179004"/>
              <a:gd name="connsiteY2-396" fmla="*/ 915566 h 1296144"/>
              <a:gd name="connsiteX3-397" fmla="*/ 1046441 w 3179004"/>
              <a:gd name="connsiteY3-398" fmla="*/ 1296144 h 1296144"/>
              <a:gd name="connsiteX4-399" fmla="*/ 0 w 3179004"/>
              <a:gd name="connsiteY4-400" fmla="*/ 915566 h 1296144"/>
              <a:gd name="connsiteX0-401" fmla="*/ 0 w 3179004"/>
              <a:gd name="connsiteY0-402" fmla="*/ 915566 h 1296144"/>
              <a:gd name="connsiteX1-403" fmla="*/ 3179004 w 3179004"/>
              <a:gd name="connsiteY1-404" fmla="*/ 0 h 1296144"/>
              <a:gd name="connsiteX2-405" fmla="*/ 3179004 w 3179004"/>
              <a:gd name="connsiteY2-406" fmla="*/ 915566 h 1296144"/>
              <a:gd name="connsiteX3-407" fmla="*/ 1046441 w 3179004"/>
              <a:gd name="connsiteY3-408" fmla="*/ 1296144 h 1296144"/>
              <a:gd name="connsiteX4-409" fmla="*/ 0 w 3179004"/>
              <a:gd name="connsiteY4-410" fmla="*/ 915566 h 1296144"/>
              <a:gd name="connsiteX0-411" fmla="*/ 0 w 3179004"/>
              <a:gd name="connsiteY0-412" fmla="*/ 915566 h 1296144"/>
              <a:gd name="connsiteX1-413" fmla="*/ 3179004 w 3179004"/>
              <a:gd name="connsiteY1-414" fmla="*/ 0 h 1296144"/>
              <a:gd name="connsiteX2-415" fmla="*/ 3179004 w 3179004"/>
              <a:gd name="connsiteY2-416" fmla="*/ 915566 h 1296144"/>
              <a:gd name="connsiteX3-417" fmla="*/ 1046441 w 3179004"/>
              <a:gd name="connsiteY3-418" fmla="*/ 1296144 h 1296144"/>
              <a:gd name="connsiteX4-419" fmla="*/ 0 w 3179004"/>
              <a:gd name="connsiteY4-420" fmla="*/ 915566 h 1296144"/>
              <a:gd name="connsiteX0-421" fmla="*/ 0 w 3179004"/>
              <a:gd name="connsiteY0-422" fmla="*/ 915566 h 1296144"/>
              <a:gd name="connsiteX1-423" fmla="*/ 3179004 w 3179004"/>
              <a:gd name="connsiteY1-424" fmla="*/ 0 h 1296144"/>
              <a:gd name="connsiteX2-425" fmla="*/ 3179004 w 3179004"/>
              <a:gd name="connsiteY2-426" fmla="*/ 915566 h 1296144"/>
              <a:gd name="connsiteX3-427" fmla="*/ 1046441 w 3179004"/>
              <a:gd name="connsiteY3-428" fmla="*/ 1296144 h 1296144"/>
              <a:gd name="connsiteX4-429" fmla="*/ 0 w 3179004"/>
              <a:gd name="connsiteY4-430" fmla="*/ 915566 h 1296144"/>
              <a:gd name="connsiteX0-431" fmla="*/ 0 w 3259499"/>
              <a:gd name="connsiteY0-432" fmla="*/ 915566 h 1296144"/>
              <a:gd name="connsiteX1-433" fmla="*/ 3259499 w 3259499"/>
              <a:gd name="connsiteY1-434" fmla="*/ 0 h 1296144"/>
              <a:gd name="connsiteX2-435" fmla="*/ 3259499 w 3259499"/>
              <a:gd name="connsiteY2-436" fmla="*/ 915566 h 1296144"/>
              <a:gd name="connsiteX3-437" fmla="*/ 1126936 w 3259499"/>
              <a:gd name="connsiteY3-438" fmla="*/ 1296144 h 1296144"/>
              <a:gd name="connsiteX4-439" fmla="*/ 0 w 3259499"/>
              <a:gd name="connsiteY4-440" fmla="*/ 915566 h 1296144"/>
              <a:gd name="connsiteX0-441" fmla="*/ 0 w 3259499"/>
              <a:gd name="connsiteY0-442" fmla="*/ 915566 h 1296144"/>
              <a:gd name="connsiteX1-443" fmla="*/ 3259499 w 3259499"/>
              <a:gd name="connsiteY1-444" fmla="*/ 0 h 1296144"/>
              <a:gd name="connsiteX2-445" fmla="*/ 3259499 w 3259499"/>
              <a:gd name="connsiteY2-446" fmla="*/ 915566 h 1296144"/>
              <a:gd name="connsiteX3-447" fmla="*/ 1126936 w 3259499"/>
              <a:gd name="connsiteY3-448" fmla="*/ 1296144 h 1296144"/>
              <a:gd name="connsiteX4-449" fmla="*/ 0 w 3259499"/>
              <a:gd name="connsiteY4-450" fmla="*/ 915566 h 1296144"/>
              <a:gd name="connsiteX0-451" fmla="*/ 0 w 3259499"/>
              <a:gd name="connsiteY0-452" fmla="*/ 915566 h 1296144"/>
              <a:gd name="connsiteX1-453" fmla="*/ 3259499 w 3259499"/>
              <a:gd name="connsiteY1-454" fmla="*/ 0 h 1296144"/>
              <a:gd name="connsiteX2-455" fmla="*/ 3259499 w 3259499"/>
              <a:gd name="connsiteY2-456" fmla="*/ 915566 h 1296144"/>
              <a:gd name="connsiteX3-457" fmla="*/ 1126936 w 3259499"/>
              <a:gd name="connsiteY3-458" fmla="*/ 1296144 h 1296144"/>
              <a:gd name="connsiteX4-459" fmla="*/ 0 w 3259499"/>
              <a:gd name="connsiteY4-460" fmla="*/ 915566 h 1296144"/>
              <a:gd name="connsiteX0-461" fmla="*/ 0 w 3259499"/>
              <a:gd name="connsiteY0-462" fmla="*/ 915566 h 1296144"/>
              <a:gd name="connsiteX1-463" fmla="*/ 3259499 w 3259499"/>
              <a:gd name="connsiteY1-464" fmla="*/ 0 h 1296144"/>
              <a:gd name="connsiteX2-465" fmla="*/ 3259499 w 3259499"/>
              <a:gd name="connsiteY2-466" fmla="*/ 915566 h 1296144"/>
              <a:gd name="connsiteX3-467" fmla="*/ 1126936 w 3259499"/>
              <a:gd name="connsiteY3-468" fmla="*/ 1296144 h 1296144"/>
              <a:gd name="connsiteX4-469" fmla="*/ 0 w 3259499"/>
              <a:gd name="connsiteY4-470" fmla="*/ 915566 h 1296144"/>
              <a:gd name="connsiteX0-471" fmla="*/ 0 w 3259499"/>
              <a:gd name="connsiteY0-472" fmla="*/ 915566 h 1296144"/>
              <a:gd name="connsiteX1-473" fmla="*/ 3259499 w 3259499"/>
              <a:gd name="connsiteY1-474" fmla="*/ 0 h 1296144"/>
              <a:gd name="connsiteX2-475" fmla="*/ 3259499 w 3259499"/>
              <a:gd name="connsiteY2-476" fmla="*/ 915566 h 1296144"/>
              <a:gd name="connsiteX3-477" fmla="*/ 1126936 w 3259499"/>
              <a:gd name="connsiteY3-478" fmla="*/ 1296144 h 1296144"/>
              <a:gd name="connsiteX4-479" fmla="*/ 0 w 3259499"/>
              <a:gd name="connsiteY4-480" fmla="*/ 915566 h 1296144"/>
              <a:gd name="connsiteX0-481" fmla="*/ 0 w 3259499"/>
              <a:gd name="connsiteY0-482" fmla="*/ 915566 h 1296144"/>
              <a:gd name="connsiteX1-483" fmla="*/ 3259499 w 3259499"/>
              <a:gd name="connsiteY1-484" fmla="*/ 0 h 1296144"/>
              <a:gd name="connsiteX2-485" fmla="*/ 3259499 w 3259499"/>
              <a:gd name="connsiteY2-486" fmla="*/ 915566 h 1296144"/>
              <a:gd name="connsiteX3-487" fmla="*/ 1126936 w 3259499"/>
              <a:gd name="connsiteY3-488" fmla="*/ 1296144 h 1296144"/>
              <a:gd name="connsiteX4-489" fmla="*/ 0 w 3259499"/>
              <a:gd name="connsiteY4-490" fmla="*/ 915566 h 1296144"/>
              <a:gd name="connsiteX0-491" fmla="*/ 0 w 3259499"/>
              <a:gd name="connsiteY0-492" fmla="*/ 915566 h 1296144"/>
              <a:gd name="connsiteX1-493" fmla="*/ 3259499 w 3259499"/>
              <a:gd name="connsiteY1-494" fmla="*/ 0 h 1296144"/>
              <a:gd name="connsiteX2-495" fmla="*/ 3259499 w 3259499"/>
              <a:gd name="connsiteY2-496" fmla="*/ 915566 h 1296144"/>
              <a:gd name="connsiteX3-497" fmla="*/ 1126936 w 3259499"/>
              <a:gd name="connsiteY3-498" fmla="*/ 1296144 h 1296144"/>
              <a:gd name="connsiteX4-499" fmla="*/ 0 w 3259499"/>
              <a:gd name="connsiteY4-500" fmla="*/ 915566 h 1296144"/>
              <a:gd name="connsiteX0-501" fmla="*/ 0 w 3259499"/>
              <a:gd name="connsiteY0-502" fmla="*/ 915566 h 1008112"/>
              <a:gd name="connsiteX1-503" fmla="*/ 3259499 w 3259499"/>
              <a:gd name="connsiteY1-504" fmla="*/ 0 h 1008112"/>
              <a:gd name="connsiteX2-505" fmla="*/ 3259499 w 3259499"/>
              <a:gd name="connsiteY2-506" fmla="*/ 915566 h 1008112"/>
              <a:gd name="connsiteX3-507" fmla="*/ 1126937 w 3259499"/>
              <a:gd name="connsiteY3-508" fmla="*/ 1008112 h 1008112"/>
              <a:gd name="connsiteX4-509" fmla="*/ 0 w 3259499"/>
              <a:gd name="connsiteY4-510" fmla="*/ 915566 h 1008112"/>
              <a:gd name="connsiteX0-511" fmla="*/ 0 w 3259499"/>
              <a:gd name="connsiteY0-512" fmla="*/ 915566 h 915566"/>
              <a:gd name="connsiteX1-513" fmla="*/ 3259499 w 3259499"/>
              <a:gd name="connsiteY1-514" fmla="*/ 0 h 915566"/>
              <a:gd name="connsiteX2-515" fmla="*/ 3259499 w 3259499"/>
              <a:gd name="connsiteY2-516" fmla="*/ 915566 h 915566"/>
              <a:gd name="connsiteX3-517" fmla="*/ 1126937 w 3259499"/>
              <a:gd name="connsiteY3-518" fmla="*/ 915566 h 915566"/>
              <a:gd name="connsiteX4-519" fmla="*/ 0 w 3259499"/>
              <a:gd name="connsiteY4-520" fmla="*/ 915566 h 915566"/>
              <a:gd name="connsiteX0-521" fmla="*/ 0 w 3259499"/>
              <a:gd name="connsiteY0-522" fmla="*/ 915566 h 915566"/>
              <a:gd name="connsiteX1-523" fmla="*/ 3259499 w 3259499"/>
              <a:gd name="connsiteY1-524" fmla="*/ 0 h 915566"/>
              <a:gd name="connsiteX2-525" fmla="*/ 3259499 w 3259499"/>
              <a:gd name="connsiteY2-526" fmla="*/ 915566 h 915566"/>
              <a:gd name="connsiteX3-527" fmla="*/ 1126937 w 3259499"/>
              <a:gd name="connsiteY3-528" fmla="*/ 915566 h 915566"/>
              <a:gd name="connsiteX4-529" fmla="*/ 0 w 3259499"/>
              <a:gd name="connsiteY4-530" fmla="*/ 915566 h 915566"/>
              <a:gd name="connsiteX0-531" fmla="*/ 0 w 3259499"/>
              <a:gd name="connsiteY0-532" fmla="*/ 915566 h 915566"/>
              <a:gd name="connsiteX1-533" fmla="*/ 3259499 w 3259499"/>
              <a:gd name="connsiteY1-534" fmla="*/ 0 h 915566"/>
              <a:gd name="connsiteX2-535" fmla="*/ 3259499 w 3259499"/>
              <a:gd name="connsiteY2-536" fmla="*/ 915566 h 915566"/>
              <a:gd name="connsiteX3-537" fmla="*/ 1126937 w 3259499"/>
              <a:gd name="connsiteY3-538" fmla="*/ 915566 h 915566"/>
              <a:gd name="connsiteX4-539" fmla="*/ 0 w 3259499"/>
              <a:gd name="connsiteY4-540" fmla="*/ 915566 h 915566"/>
              <a:gd name="connsiteX0-541" fmla="*/ 0 w 3259499"/>
              <a:gd name="connsiteY0-542" fmla="*/ 982324 h 982324"/>
              <a:gd name="connsiteX1-543" fmla="*/ 3259499 w 3259499"/>
              <a:gd name="connsiteY1-544" fmla="*/ 0 h 982324"/>
              <a:gd name="connsiteX2-545" fmla="*/ 3259499 w 3259499"/>
              <a:gd name="connsiteY2-546" fmla="*/ 982324 h 982324"/>
              <a:gd name="connsiteX3-547" fmla="*/ 1126937 w 3259499"/>
              <a:gd name="connsiteY3-548" fmla="*/ 982324 h 982324"/>
              <a:gd name="connsiteX4-549" fmla="*/ 0 w 3259499"/>
              <a:gd name="connsiteY4-550" fmla="*/ 982324 h 9823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9499" h="982324">
                <a:moveTo>
                  <a:pt x="0" y="982324"/>
                </a:moveTo>
                <a:cubicBezTo>
                  <a:pt x="1301733" y="862981"/>
                  <a:pt x="2906986" y="257431"/>
                  <a:pt x="3259499" y="0"/>
                </a:cubicBezTo>
                <a:lnTo>
                  <a:pt x="3259499" y="982324"/>
                </a:lnTo>
                <a:lnTo>
                  <a:pt x="1126937" y="982324"/>
                </a:lnTo>
                <a:lnTo>
                  <a:pt x="0" y="982324"/>
                </a:lnTo>
                <a:close/>
              </a:path>
            </a:pathLst>
          </a:custGeom>
          <a:solidFill>
            <a:srgbClr val="EB7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a:extLst>
              <a:ext uri="{FF2B5EF4-FFF2-40B4-BE49-F238E27FC236}">
                <a16:creationId xmlns:a16="http://schemas.microsoft.com/office/drawing/2014/main" id="{EDFAF174-CBF3-41D0-9472-BD4CF642568E}"/>
              </a:ext>
            </a:extLst>
          </p:cNvPr>
          <p:cNvSpPr/>
          <p:nvPr/>
        </p:nvSpPr>
        <p:spPr>
          <a:xfrm>
            <a:off x="1058863" y="3786188"/>
            <a:ext cx="920750" cy="1357312"/>
          </a:xfrm>
          <a:custGeom>
            <a:avLst/>
            <a:gdLst>
              <a:gd name="connsiteX0" fmla="*/ 0 w 1152128"/>
              <a:gd name="connsiteY0" fmla="*/ 1347614 h 1347614"/>
              <a:gd name="connsiteX1" fmla="*/ 576064 w 1152128"/>
              <a:gd name="connsiteY1" fmla="*/ 0 h 1347614"/>
              <a:gd name="connsiteX2" fmla="*/ 1152128 w 1152128"/>
              <a:gd name="connsiteY2" fmla="*/ 1347614 h 1347614"/>
              <a:gd name="connsiteX3" fmla="*/ 0 w 1152128"/>
              <a:gd name="connsiteY3" fmla="*/ 1347614 h 1347614"/>
              <a:gd name="connsiteX0-1" fmla="*/ 0 w 1152128"/>
              <a:gd name="connsiteY0-2" fmla="*/ 2571750 h 2571750"/>
              <a:gd name="connsiteX1-3" fmla="*/ 576064 w 1152128"/>
              <a:gd name="connsiteY1-4" fmla="*/ 0 h 2571750"/>
              <a:gd name="connsiteX2-5" fmla="*/ 1152128 w 1152128"/>
              <a:gd name="connsiteY2-6" fmla="*/ 2571750 h 2571750"/>
              <a:gd name="connsiteX3-7" fmla="*/ 0 w 1152128"/>
              <a:gd name="connsiteY3-8" fmla="*/ 2571750 h 2571750"/>
              <a:gd name="connsiteX0-9" fmla="*/ 0 w 1512168"/>
              <a:gd name="connsiteY0-10" fmla="*/ 2571750 h 2571750"/>
              <a:gd name="connsiteX1-11" fmla="*/ 576064 w 1512168"/>
              <a:gd name="connsiteY1-12" fmla="*/ 0 h 2571750"/>
              <a:gd name="connsiteX2-13" fmla="*/ 1512168 w 1512168"/>
              <a:gd name="connsiteY2-14" fmla="*/ 2571750 h 2571750"/>
              <a:gd name="connsiteX3-15" fmla="*/ 0 w 1512168"/>
              <a:gd name="connsiteY3-16" fmla="*/ 2571750 h 2571750"/>
              <a:gd name="connsiteX0-17" fmla="*/ 0 w 1512168"/>
              <a:gd name="connsiteY0-18" fmla="*/ 2571750 h 2571750"/>
              <a:gd name="connsiteX1-19" fmla="*/ 576064 w 1512168"/>
              <a:gd name="connsiteY1-20" fmla="*/ 0 h 2571750"/>
              <a:gd name="connsiteX2-21" fmla="*/ 1512168 w 1512168"/>
              <a:gd name="connsiteY2-22" fmla="*/ 2571750 h 2571750"/>
              <a:gd name="connsiteX3-23" fmla="*/ 0 w 1512168"/>
              <a:gd name="connsiteY3-24" fmla="*/ 2571750 h 2571750"/>
              <a:gd name="connsiteX0-25" fmla="*/ 0 w 1512168"/>
              <a:gd name="connsiteY0-26" fmla="*/ 2571750 h 2571750"/>
              <a:gd name="connsiteX1-27" fmla="*/ 576064 w 1512168"/>
              <a:gd name="connsiteY1-28" fmla="*/ 0 h 2571750"/>
              <a:gd name="connsiteX2-29" fmla="*/ 1512168 w 1512168"/>
              <a:gd name="connsiteY2-30" fmla="*/ 2571750 h 2571750"/>
              <a:gd name="connsiteX3-31" fmla="*/ 0 w 1512168"/>
              <a:gd name="connsiteY3-32" fmla="*/ 2571750 h 2571750"/>
              <a:gd name="connsiteX0-33" fmla="*/ 405992 w 1918160"/>
              <a:gd name="connsiteY0-34" fmla="*/ 2571750 h 2571750"/>
              <a:gd name="connsiteX1-35" fmla="*/ 982056 w 1918160"/>
              <a:gd name="connsiteY1-36" fmla="*/ 0 h 2571750"/>
              <a:gd name="connsiteX2-37" fmla="*/ 1918160 w 1918160"/>
              <a:gd name="connsiteY2-38" fmla="*/ 2571750 h 2571750"/>
              <a:gd name="connsiteX3-39" fmla="*/ 405992 w 1918160"/>
              <a:gd name="connsiteY3-40" fmla="*/ 2571750 h 2571750"/>
              <a:gd name="connsiteX0-41" fmla="*/ 405992 w 1918160"/>
              <a:gd name="connsiteY0-42" fmla="*/ 2571750 h 2571750"/>
              <a:gd name="connsiteX1-43" fmla="*/ 982056 w 1918160"/>
              <a:gd name="connsiteY1-44" fmla="*/ 0 h 2571750"/>
              <a:gd name="connsiteX2-45" fmla="*/ 1918160 w 1918160"/>
              <a:gd name="connsiteY2-46" fmla="*/ 2571750 h 2571750"/>
              <a:gd name="connsiteX3-47" fmla="*/ 405992 w 1918160"/>
              <a:gd name="connsiteY3-48" fmla="*/ 2571750 h 2571750"/>
              <a:gd name="connsiteX0-49" fmla="*/ 405992 w 1918160"/>
              <a:gd name="connsiteY0-50" fmla="*/ 3147814 h 3147814"/>
              <a:gd name="connsiteX1-51" fmla="*/ 982056 w 1918160"/>
              <a:gd name="connsiteY1-52" fmla="*/ 0 h 3147814"/>
              <a:gd name="connsiteX2-53" fmla="*/ 1918160 w 1918160"/>
              <a:gd name="connsiteY2-54" fmla="*/ 3147814 h 3147814"/>
              <a:gd name="connsiteX3-55" fmla="*/ 405992 w 1918160"/>
              <a:gd name="connsiteY3-56" fmla="*/ 3147814 h 3147814"/>
              <a:gd name="connsiteX0-57" fmla="*/ 354105 w 1866273"/>
              <a:gd name="connsiteY0-58" fmla="*/ 3147814 h 3147814"/>
              <a:gd name="connsiteX1-59" fmla="*/ 930169 w 1866273"/>
              <a:gd name="connsiteY1-60" fmla="*/ 0 h 3147814"/>
              <a:gd name="connsiteX2-61" fmla="*/ 1866273 w 1866273"/>
              <a:gd name="connsiteY2-62" fmla="*/ 3147814 h 3147814"/>
              <a:gd name="connsiteX3-63" fmla="*/ 354105 w 1866273"/>
              <a:gd name="connsiteY3-64" fmla="*/ 3147814 h 3147814"/>
              <a:gd name="connsiteX0-65" fmla="*/ 0 w 1512168"/>
              <a:gd name="connsiteY0-66" fmla="*/ 3147814 h 3147814"/>
              <a:gd name="connsiteX1-67" fmla="*/ 576064 w 1512168"/>
              <a:gd name="connsiteY1-68" fmla="*/ 0 h 3147814"/>
              <a:gd name="connsiteX2-69" fmla="*/ 1512168 w 1512168"/>
              <a:gd name="connsiteY2-70" fmla="*/ 3147814 h 3147814"/>
              <a:gd name="connsiteX3-71" fmla="*/ 0 w 1512168"/>
              <a:gd name="connsiteY3-72" fmla="*/ 3147814 h 3147814"/>
              <a:gd name="connsiteX0-73" fmla="*/ 180712 w 1692880"/>
              <a:gd name="connsiteY0-74" fmla="*/ 3147814 h 3147814"/>
              <a:gd name="connsiteX1-75" fmla="*/ 756776 w 1692880"/>
              <a:gd name="connsiteY1-76" fmla="*/ 0 h 3147814"/>
              <a:gd name="connsiteX2-77" fmla="*/ 1692880 w 1692880"/>
              <a:gd name="connsiteY2-78" fmla="*/ 3147814 h 3147814"/>
              <a:gd name="connsiteX3-79" fmla="*/ 180712 w 1692880"/>
              <a:gd name="connsiteY3-80" fmla="*/ 3147814 h 3147814"/>
              <a:gd name="connsiteX0-81" fmla="*/ 180712 w 1692880"/>
              <a:gd name="connsiteY0-82" fmla="*/ 3147814 h 3147814"/>
              <a:gd name="connsiteX1-83" fmla="*/ 756776 w 1692880"/>
              <a:gd name="connsiteY1-84" fmla="*/ 0 h 3147814"/>
              <a:gd name="connsiteX2-85" fmla="*/ 1692880 w 1692880"/>
              <a:gd name="connsiteY2-86" fmla="*/ 3147814 h 3147814"/>
              <a:gd name="connsiteX3-87" fmla="*/ 180712 w 1692880"/>
              <a:gd name="connsiteY3-88" fmla="*/ 3147814 h 3147814"/>
              <a:gd name="connsiteX0-89" fmla="*/ 180712 w 1692880"/>
              <a:gd name="connsiteY0-90" fmla="*/ 3147814 h 3147814"/>
              <a:gd name="connsiteX1-91" fmla="*/ 756776 w 1692880"/>
              <a:gd name="connsiteY1-92" fmla="*/ 0 h 3147814"/>
              <a:gd name="connsiteX2-93" fmla="*/ 1692880 w 1692880"/>
              <a:gd name="connsiteY2-94" fmla="*/ 3147814 h 3147814"/>
              <a:gd name="connsiteX3-95" fmla="*/ 180712 w 1692880"/>
              <a:gd name="connsiteY3-96" fmla="*/ 3147814 h 3147814"/>
              <a:gd name="connsiteX0-97" fmla="*/ 180712 w 1332839"/>
              <a:gd name="connsiteY0-98" fmla="*/ 3147814 h 3147814"/>
              <a:gd name="connsiteX1-99" fmla="*/ 756776 w 1332839"/>
              <a:gd name="connsiteY1-100" fmla="*/ 0 h 3147814"/>
              <a:gd name="connsiteX2-101" fmla="*/ 1332839 w 1332839"/>
              <a:gd name="connsiteY2-102" fmla="*/ 3147814 h 3147814"/>
              <a:gd name="connsiteX3-103" fmla="*/ 180712 w 1332839"/>
              <a:gd name="connsiteY3-104" fmla="*/ 3147814 h 3147814"/>
              <a:gd name="connsiteX0-105" fmla="*/ 180712 w 1332839"/>
              <a:gd name="connsiteY0-106" fmla="*/ 3147814 h 3147814"/>
              <a:gd name="connsiteX1-107" fmla="*/ 756776 w 1332839"/>
              <a:gd name="connsiteY1-108" fmla="*/ 0 h 3147814"/>
              <a:gd name="connsiteX2-109" fmla="*/ 1332839 w 1332839"/>
              <a:gd name="connsiteY2-110" fmla="*/ 3147814 h 3147814"/>
              <a:gd name="connsiteX3-111" fmla="*/ 180712 w 1332839"/>
              <a:gd name="connsiteY3-112" fmla="*/ 3147814 h 3147814"/>
              <a:gd name="connsiteX0-113" fmla="*/ 180712 w 1332839"/>
              <a:gd name="connsiteY0-114" fmla="*/ 3147814 h 3147814"/>
              <a:gd name="connsiteX1-115" fmla="*/ 756776 w 1332839"/>
              <a:gd name="connsiteY1-116" fmla="*/ 0 h 3147814"/>
              <a:gd name="connsiteX2-117" fmla="*/ 1332839 w 1332839"/>
              <a:gd name="connsiteY2-118" fmla="*/ 3147814 h 3147814"/>
              <a:gd name="connsiteX3-119" fmla="*/ 180712 w 1332839"/>
              <a:gd name="connsiteY3-120" fmla="*/ 3147814 h 3147814"/>
              <a:gd name="connsiteX0-121" fmla="*/ 10481 w 1162608"/>
              <a:gd name="connsiteY0-122" fmla="*/ 3147814 h 3147814"/>
              <a:gd name="connsiteX1-123" fmla="*/ 586545 w 1162608"/>
              <a:gd name="connsiteY1-124" fmla="*/ 0 h 3147814"/>
              <a:gd name="connsiteX2-125" fmla="*/ 1162608 w 1162608"/>
              <a:gd name="connsiteY2-126" fmla="*/ 3147814 h 3147814"/>
              <a:gd name="connsiteX3-127" fmla="*/ 10481 w 1162608"/>
              <a:gd name="connsiteY3-128" fmla="*/ 3147814 h 3147814"/>
              <a:gd name="connsiteX0-129" fmla="*/ 56274 w 1208401"/>
              <a:gd name="connsiteY0-130" fmla="*/ 3147814 h 3147814"/>
              <a:gd name="connsiteX1-131" fmla="*/ 632338 w 1208401"/>
              <a:gd name="connsiteY1-132" fmla="*/ 0 h 3147814"/>
              <a:gd name="connsiteX2-133" fmla="*/ 1208401 w 1208401"/>
              <a:gd name="connsiteY2-134" fmla="*/ 3147814 h 3147814"/>
              <a:gd name="connsiteX3-135" fmla="*/ 56274 w 1208401"/>
              <a:gd name="connsiteY3-136" fmla="*/ 3147814 h 3147814"/>
            </a:gdLst>
            <a:ahLst/>
            <a:cxnLst>
              <a:cxn ang="0">
                <a:pos x="connsiteX0-1" y="connsiteY0-2"/>
              </a:cxn>
              <a:cxn ang="0">
                <a:pos x="connsiteX1-3" y="connsiteY1-4"/>
              </a:cxn>
              <a:cxn ang="0">
                <a:pos x="connsiteX2-5" y="connsiteY2-6"/>
              </a:cxn>
              <a:cxn ang="0">
                <a:pos x="connsiteX3-7" y="connsiteY3-8"/>
              </a:cxn>
            </a:cxnLst>
            <a:rect l="l" t="t" r="r" b="b"/>
            <a:pathLst>
              <a:path w="1208401" h="3147814">
                <a:moveTo>
                  <a:pt x="56274" y="3147814"/>
                </a:moveTo>
                <a:cubicBezTo>
                  <a:pt x="0" y="2103680"/>
                  <a:pt x="133578" y="997990"/>
                  <a:pt x="632338" y="0"/>
                </a:cubicBezTo>
                <a:cubicBezTo>
                  <a:pt x="224283" y="1657520"/>
                  <a:pt x="713276" y="3022168"/>
                  <a:pt x="1208401" y="3147814"/>
                </a:cubicBezTo>
                <a:lnTo>
                  <a:pt x="56274" y="3147814"/>
                </a:lnTo>
                <a:close/>
              </a:path>
            </a:pathLst>
          </a:custGeom>
          <a:solidFill>
            <a:srgbClr val="D5C9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a:extLst>
              <a:ext uri="{FF2B5EF4-FFF2-40B4-BE49-F238E27FC236}">
                <a16:creationId xmlns:a16="http://schemas.microsoft.com/office/drawing/2014/main" id="{B8531452-D072-4344-BE7F-618F3FAE3E79}"/>
              </a:ext>
            </a:extLst>
          </p:cNvPr>
          <p:cNvSpPr/>
          <p:nvPr/>
        </p:nvSpPr>
        <p:spPr>
          <a:xfrm>
            <a:off x="0" y="-26988"/>
            <a:ext cx="3419475" cy="3435351"/>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 name="connsiteX0-501" fmla="*/ 0 w 5110896"/>
              <a:gd name="connsiteY0-502" fmla="*/ 4999484 h 5719564"/>
              <a:gd name="connsiteX1-503" fmla="*/ 5110896 w 5110896"/>
              <a:gd name="connsiteY1-504" fmla="*/ 0 h 5719564"/>
              <a:gd name="connsiteX2-505" fmla="*/ 5110896 w 5110896"/>
              <a:gd name="connsiteY2-506" fmla="*/ 3744416 h 5719564"/>
              <a:gd name="connsiteX3-507" fmla="*/ 1851396 w 5110896"/>
              <a:gd name="connsiteY3-508" fmla="*/ 5719564 h 5719564"/>
              <a:gd name="connsiteX4-509" fmla="*/ 0 w 5110896"/>
              <a:gd name="connsiteY4-510" fmla="*/ 4999484 h 5719564"/>
              <a:gd name="connsiteX0-511" fmla="*/ 0 w 5110896"/>
              <a:gd name="connsiteY0-512" fmla="*/ 4999484 h 6439644"/>
              <a:gd name="connsiteX1-513" fmla="*/ 5110896 w 5110896"/>
              <a:gd name="connsiteY1-514" fmla="*/ 0 h 6439644"/>
              <a:gd name="connsiteX2-515" fmla="*/ 5110896 w 5110896"/>
              <a:gd name="connsiteY2-516" fmla="*/ 3744416 h 6439644"/>
              <a:gd name="connsiteX3-517" fmla="*/ 0 w 5110896"/>
              <a:gd name="connsiteY3-518" fmla="*/ 6439644 h 6439644"/>
              <a:gd name="connsiteX4-519" fmla="*/ 0 w 5110896"/>
              <a:gd name="connsiteY4-520" fmla="*/ 4999484 h 6439644"/>
              <a:gd name="connsiteX0-521" fmla="*/ 0 w 5110896"/>
              <a:gd name="connsiteY0-522" fmla="*/ 4448640 h 5888800"/>
              <a:gd name="connsiteX1-523" fmla="*/ 1699527 w 5110896"/>
              <a:gd name="connsiteY1-524" fmla="*/ 0 h 5888800"/>
              <a:gd name="connsiteX2-525" fmla="*/ 5110896 w 5110896"/>
              <a:gd name="connsiteY2-526" fmla="*/ 3193572 h 5888800"/>
              <a:gd name="connsiteX3-527" fmla="*/ 0 w 5110896"/>
              <a:gd name="connsiteY3-528" fmla="*/ 5888800 h 5888800"/>
              <a:gd name="connsiteX4-529" fmla="*/ 0 w 5110896"/>
              <a:gd name="connsiteY4-530" fmla="*/ 4448640 h 5888800"/>
              <a:gd name="connsiteX0-531" fmla="*/ 0 w 4949905"/>
              <a:gd name="connsiteY0-532" fmla="*/ 4448640 h 5888800"/>
              <a:gd name="connsiteX1-533" fmla="*/ 1699527 w 4949905"/>
              <a:gd name="connsiteY1-534" fmla="*/ 0 h 5888800"/>
              <a:gd name="connsiteX2-535" fmla="*/ 4949905 w 4949905"/>
              <a:gd name="connsiteY2-536" fmla="*/ 25220 h 5888800"/>
              <a:gd name="connsiteX3-537" fmla="*/ 0 w 4949905"/>
              <a:gd name="connsiteY3-538" fmla="*/ 5888800 h 5888800"/>
              <a:gd name="connsiteX4-539" fmla="*/ 0 w 4949905"/>
              <a:gd name="connsiteY4-540" fmla="*/ 4448640 h 5888800"/>
              <a:gd name="connsiteX0-541" fmla="*/ 330408 w 5280313"/>
              <a:gd name="connsiteY0-542" fmla="*/ 4448640 h 5888800"/>
              <a:gd name="connsiteX1-543" fmla="*/ 2029935 w 5280313"/>
              <a:gd name="connsiteY1-544" fmla="*/ 0 h 5888800"/>
              <a:gd name="connsiteX2-545" fmla="*/ 5280313 w 5280313"/>
              <a:gd name="connsiteY2-546" fmla="*/ 25220 h 5888800"/>
              <a:gd name="connsiteX3-547" fmla="*/ 330408 w 5280313"/>
              <a:gd name="connsiteY3-548" fmla="*/ 5888800 h 5888800"/>
              <a:gd name="connsiteX4-549" fmla="*/ 330408 w 5280313"/>
              <a:gd name="connsiteY4-550" fmla="*/ 4448640 h 5888800"/>
              <a:gd name="connsiteX0-551" fmla="*/ 330408 w 5280313"/>
              <a:gd name="connsiteY0-552" fmla="*/ 4448640 h 5888800"/>
              <a:gd name="connsiteX1-553" fmla="*/ 2029935 w 5280313"/>
              <a:gd name="connsiteY1-554" fmla="*/ 0 h 5888800"/>
              <a:gd name="connsiteX2-555" fmla="*/ 5280313 w 5280313"/>
              <a:gd name="connsiteY2-556" fmla="*/ 25220 h 5888800"/>
              <a:gd name="connsiteX3-557" fmla="*/ 330408 w 5280313"/>
              <a:gd name="connsiteY3-558" fmla="*/ 5888800 h 5888800"/>
              <a:gd name="connsiteX4-559" fmla="*/ 330408 w 5280313"/>
              <a:gd name="connsiteY4-560" fmla="*/ 4448640 h 5888800"/>
              <a:gd name="connsiteX0-561" fmla="*/ 53334 w 5003239"/>
              <a:gd name="connsiteY0-562" fmla="*/ 4448640 h 5888800"/>
              <a:gd name="connsiteX1-563" fmla="*/ 1752861 w 5003239"/>
              <a:gd name="connsiteY1-564" fmla="*/ 0 h 5888800"/>
              <a:gd name="connsiteX2-565" fmla="*/ 5003239 w 5003239"/>
              <a:gd name="connsiteY2-566" fmla="*/ 25220 h 5888800"/>
              <a:gd name="connsiteX3-567" fmla="*/ 53334 w 5003239"/>
              <a:gd name="connsiteY3-568" fmla="*/ 5888800 h 5888800"/>
              <a:gd name="connsiteX4-569" fmla="*/ 53334 w 5003239"/>
              <a:gd name="connsiteY4-570" fmla="*/ 4448640 h 5888800"/>
              <a:gd name="connsiteX0-571" fmla="*/ 53334 w 5003239"/>
              <a:gd name="connsiteY0-572" fmla="*/ 4448640 h 5888800"/>
              <a:gd name="connsiteX1-573" fmla="*/ 1752861 w 5003239"/>
              <a:gd name="connsiteY1-574" fmla="*/ 0 h 5888800"/>
              <a:gd name="connsiteX2-575" fmla="*/ 5003239 w 5003239"/>
              <a:gd name="connsiteY2-576" fmla="*/ 25220 h 5888800"/>
              <a:gd name="connsiteX3-577" fmla="*/ 53334 w 5003239"/>
              <a:gd name="connsiteY3-578" fmla="*/ 5888800 h 5888800"/>
              <a:gd name="connsiteX4-579" fmla="*/ 53334 w 5003239"/>
              <a:gd name="connsiteY4-580" fmla="*/ 4448640 h 5888800"/>
              <a:gd name="connsiteX0-581" fmla="*/ 53334 w 5003239"/>
              <a:gd name="connsiteY0-582" fmla="*/ 4448640 h 6896912"/>
              <a:gd name="connsiteX1-583" fmla="*/ 1752861 w 5003239"/>
              <a:gd name="connsiteY1-584" fmla="*/ 0 h 6896912"/>
              <a:gd name="connsiteX2-585" fmla="*/ 5003239 w 5003239"/>
              <a:gd name="connsiteY2-586" fmla="*/ 25220 h 6896912"/>
              <a:gd name="connsiteX3-587" fmla="*/ 53335 w 5003239"/>
              <a:gd name="connsiteY3-588" fmla="*/ 6896912 h 6896912"/>
              <a:gd name="connsiteX4-589" fmla="*/ 53334 w 5003239"/>
              <a:gd name="connsiteY4-590" fmla="*/ 4448640 h 6896912"/>
              <a:gd name="connsiteX0-591" fmla="*/ 53334 w 5003239"/>
              <a:gd name="connsiteY0-592" fmla="*/ 4448640 h 6896912"/>
              <a:gd name="connsiteX1-593" fmla="*/ 1752861 w 5003239"/>
              <a:gd name="connsiteY1-594" fmla="*/ 0 h 6896912"/>
              <a:gd name="connsiteX2-595" fmla="*/ 5003239 w 5003239"/>
              <a:gd name="connsiteY2-596" fmla="*/ 25220 h 6896912"/>
              <a:gd name="connsiteX3-597" fmla="*/ 53335 w 5003239"/>
              <a:gd name="connsiteY3-598" fmla="*/ 6896912 h 6896912"/>
              <a:gd name="connsiteX4-599" fmla="*/ 53334 w 5003239"/>
              <a:gd name="connsiteY4-600" fmla="*/ 4448640 h 6896912"/>
              <a:gd name="connsiteX0-601" fmla="*/ 53334 w 5003239"/>
              <a:gd name="connsiteY0-602" fmla="*/ 4423420 h 6871692"/>
              <a:gd name="connsiteX1-603" fmla="*/ 2910356 w 5003239"/>
              <a:gd name="connsiteY1-604" fmla="*/ 0 h 6871692"/>
              <a:gd name="connsiteX2-605" fmla="*/ 5003239 w 5003239"/>
              <a:gd name="connsiteY2-606" fmla="*/ 0 h 6871692"/>
              <a:gd name="connsiteX3-607" fmla="*/ 53335 w 5003239"/>
              <a:gd name="connsiteY3-608" fmla="*/ 6871692 h 6871692"/>
              <a:gd name="connsiteX4-609" fmla="*/ 53334 w 5003239"/>
              <a:gd name="connsiteY4-610" fmla="*/ 4423420 h 6871692"/>
              <a:gd name="connsiteX0-611" fmla="*/ 53334 w 5003239"/>
              <a:gd name="connsiteY0-612" fmla="*/ 4423420 h 6871692"/>
              <a:gd name="connsiteX1-613" fmla="*/ 2346888 w 5003239"/>
              <a:gd name="connsiteY1-614" fmla="*/ 0 h 6871692"/>
              <a:gd name="connsiteX2-615" fmla="*/ 5003239 w 5003239"/>
              <a:gd name="connsiteY2-616" fmla="*/ 0 h 6871692"/>
              <a:gd name="connsiteX3-617" fmla="*/ 53335 w 5003239"/>
              <a:gd name="connsiteY3-618" fmla="*/ 6871692 h 6871692"/>
              <a:gd name="connsiteX4-619" fmla="*/ 53334 w 5003239"/>
              <a:gd name="connsiteY4-620" fmla="*/ 4423420 h 6871692"/>
              <a:gd name="connsiteX0-621" fmla="*/ 53334 w 5003238"/>
              <a:gd name="connsiteY0-622" fmla="*/ 2839244 h 6871692"/>
              <a:gd name="connsiteX1-623" fmla="*/ 2346887 w 5003238"/>
              <a:gd name="connsiteY1-624" fmla="*/ 0 h 6871692"/>
              <a:gd name="connsiteX2-625" fmla="*/ 5003238 w 5003238"/>
              <a:gd name="connsiteY2-626" fmla="*/ 0 h 6871692"/>
              <a:gd name="connsiteX3-627" fmla="*/ 53334 w 5003238"/>
              <a:gd name="connsiteY3-628" fmla="*/ 6871692 h 6871692"/>
              <a:gd name="connsiteX4-629" fmla="*/ 53334 w 5003238"/>
              <a:gd name="connsiteY4-630" fmla="*/ 2839244 h 6871692"/>
              <a:gd name="connsiteX0-631" fmla="*/ 0 w 4949904"/>
              <a:gd name="connsiteY0-632" fmla="*/ 2839244 h 6871692"/>
              <a:gd name="connsiteX1-633" fmla="*/ 2293553 w 4949904"/>
              <a:gd name="connsiteY1-634" fmla="*/ 0 h 6871692"/>
              <a:gd name="connsiteX2-635" fmla="*/ 4949904 w 4949904"/>
              <a:gd name="connsiteY2-636" fmla="*/ 0 h 6871692"/>
              <a:gd name="connsiteX3-637" fmla="*/ 0 w 4949904"/>
              <a:gd name="connsiteY3-638" fmla="*/ 6871692 h 6871692"/>
              <a:gd name="connsiteX4-639" fmla="*/ 0 w 4949904"/>
              <a:gd name="connsiteY4-640" fmla="*/ 2839244 h 6871692"/>
              <a:gd name="connsiteX0-641" fmla="*/ 0 w 4949904"/>
              <a:gd name="connsiteY0-642" fmla="*/ 2839244 h 6871692"/>
              <a:gd name="connsiteX1-643" fmla="*/ 2293553 w 4949904"/>
              <a:gd name="connsiteY1-644" fmla="*/ 0 h 6871692"/>
              <a:gd name="connsiteX2-645" fmla="*/ 4949904 w 4949904"/>
              <a:gd name="connsiteY2-646" fmla="*/ 0 h 6871692"/>
              <a:gd name="connsiteX3-647" fmla="*/ 0 w 4949904"/>
              <a:gd name="connsiteY3-648" fmla="*/ 6871692 h 6871692"/>
              <a:gd name="connsiteX4-649" fmla="*/ 0 w 4949904"/>
              <a:gd name="connsiteY4-650" fmla="*/ 2839244 h 6871692"/>
              <a:gd name="connsiteX0-651" fmla="*/ 16388 w 4966292"/>
              <a:gd name="connsiteY0-652" fmla="*/ 2839244 h 6871692"/>
              <a:gd name="connsiteX1-653" fmla="*/ 2309941 w 4966292"/>
              <a:gd name="connsiteY1-654" fmla="*/ 0 h 6871692"/>
              <a:gd name="connsiteX2-655" fmla="*/ 4966292 w 4966292"/>
              <a:gd name="connsiteY2-656" fmla="*/ 0 h 6871692"/>
              <a:gd name="connsiteX3-657" fmla="*/ 16388 w 4966292"/>
              <a:gd name="connsiteY3-658" fmla="*/ 6871692 h 6871692"/>
              <a:gd name="connsiteX4-659" fmla="*/ 16388 w 4966292"/>
              <a:gd name="connsiteY4-660" fmla="*/ 2839244 h 6871692"/>
              <a:gd name="connsiteX0-661" fmla="*/ 16388 w 3839354"/>
              <a:gd name="connsiteY0-662" fmla="*/ 2839244 h 6871692"/>
              <a:gd name="connsiteX1-663" fmla="*/ 2309941 w 3839354"/>
              <a:gd name="connsiteY1-664" fmla="*/ 0 h 6871692"/>
              <a:gd name="connsiteX2-665" fmla="*/ 3839354 w 3839354"/>
              <a:gd name="connsiteY2-666" fmla="*/ 0 h 6871692"/>
              <a:gd name="connsiteX3-667" fmla="*/ 16388 w 3839354"/>
              <a:gd name="connsiteY3-668" fmla="*/ 6871692 h 6871692"/>
              <a:gd name="connsiteX4-669" fmla="*/ 16388 w 3839354"/>
              <a:gd name="connsiteY4-670" fmla="*/ 2839244 h 6871692"/>
              <a:gd name="connsiteX0-671" fmla="*/ 16388 w 3839354"/>
              <a:gd name="connsiteY0-672" fmla="*/ 2407196 h 6871692"/>
              <a:gd name="connsiteX1-673" fmla="*/ 2309941 w 3839354"/>
              <a:gd name="connsiteY1-674" fmla="*/ 0 h 6871692"/>
              <a:gd name="connsiteX2-675" fmla="*/ 3839354 w 3839354"/>
              <a:gd name="connsiteY2-676" fmla="*/ 0 h 6871692"/>
              <a:gd name="connsiteX3-677" fmla="*/ 16388 w 3839354"/>
              <a:gd name="connsiteY3-678" fmla="*/ 6871692 h 6871692"/>
              <a:gd name="connsiteX4-679" fmla="*/ 16388 w 3839354"/>
              <a:gd name="connsiteY4-680" fmla="*/ 2407196 h 6871692"/>
              <a:gd name="connsiteX0-681" fmla="*/ 0 w 3822966"/>
              <a:gd name="connsiteY0-682" fmla="*/ 2407196 h 6871692"/>
              <a:gd name="connsiteX1-683" fmla="*/ 2293553 w 3822966"/>
              <a:gd name="connsiteY1-684" fmla="*/ 0 h 6871692"/>
              <a:gd name="connsiteX2-685" fmla="*/ 3822966 w 3822966"/>
              <a:gd name="connsiteY2-686" fmla="*/ 0 h 6871692"/>
              <a:gd name="connsiteX3-687" fmla="*/ 0 w 3822966"/>
              <a:gd name="connsiteY3-688" fmla="*/ 6871692 h 6871692"/>
              <a:gd name="connsiteX4-689" fmla="*/ 0 w 3822966"/>
              <a:gd name="connsiteY4-690" fmla="*/ 2407196 h 6871692"/>
              <a:gd name="connsiteX0-691" fmla="*/ 0 w 3822966"/>
              <a:gd name="connsiteY0-692" fmla="*/ 2407196 h 6871692"/>
              <a:gd name="connsiteX1-693" fmla="*/ 2293553 w 3822966"/>
              <a:gd name="connsiteY1-694" fmla="*/ 0 h 6871692"/>
              <a:gd name="connsiteX2-695" fmla="*/ 3822966 w 3822966"/>
              <a:gd name="connsiteY2-696" fmla="*/ 0 h 6871692"/>
              <a:gd name="connsiteX3-697" fmla="*/ 0 w 3822966"/>
              <a:gd name="connsiteY3-698" fmla="*/ 6871692 h 6871692"/>
              <a:gd name="connsiteX4-699" fmla="*/ 0 w 3822966"/>
              <a:gd name="connsiteY4-700" fmla="*/ 2407196 h 6871692"/>
              <a:gd name="connsiteX0-701" fmla="*/ 0 w 3822966"/>
              <a:gd name="connsiteY0-702" fmla="*/ 2407196 h 6871692"/>
              <a:gd name="connsiteX1-703" fmla="*/ 2293553 w 3822966"/>
              <a:gd name="connsiteY1-704" fmla="*/ 0 h 6871692"/>
              <a:gd name="connsiteX2-705" fmla="*/ 3822966 w 3822966"/>
              <a:gd name="connsiteY2-706" fmla="*/ 0 h 6871692"/>
              <a:gd name="connsiteX3-707" fmla="*/ 0 w 3822966"/>
              <a:gd name="connsiteY3-708" fmla="*/ 6871692 h 6871692"/>
              <a:gd name="connsiteX4-709" fmla="*/ 0 w 3822966"/>
              <a:gd name="connsiteY4-710" fmla="*/ 2407196 h 6871692"/>
              <a:gd name="connsiteX0-711" fmla="*/ 0 w 3822966"/>
              <a:gd name="connsiteY0-712" fmla="*/ 2407196 h 6871692"/>
              <a:gd name="connsiteX1-713" fmla="*/ 2293553 w 3822966"/>
              <a:gd name="connsiteY1-714" fmla="*/ 0 h 6871692"/>
              <a:gd name="connsiteX2-715" fmla="*/ 3822966 w 3822966"/>
              <a:gd name="connsiteY2-716" fmla="*/ 0 h 6871692"/>
              <a:gd name="connsiteX3-717" fmla="*/ 0 w 3822966"/>
              <a:gd name="connsiteY3-718" fmla="*/ 6871692 h 6871692"/>
              <a:gd name="connsiteX4-719" fmla="*/ 0 w 3822966"/>
              <a:gd name="connsiteY4-720" fmla="*/ 2407196 h 6871692"/>
              <a:gd name="connsiteX0-721" fmla="*/ 0 w 3822966"/>
              <a:gd name="connsiteY0-722" fmla="*/ 2407196 h 6871692"/>
              <a:gd name="connsiteX1-723" fmla="*/ 2293553 w 3822966"/>
              <a:gd name="connsiteY1-724" fmla="*/ 0 h 6871692"/>
              <a:gd name="connsiteX2-725" fmla="*/ 3822966 w 3822966"/>
              <a:gd name="connsiteY2-726" fmla="*/ 0 h 6871692"/>
              <a:gd name="connsiteX3-727" fmla="*/ 0 w 3822966"/>
              <a:gd name="connsiteY3-728" fmla="*/ 6871692 h 6871692"/>
              <a:gd name="connsiteX4-729" fmla="*/ 0 w 3822966"/>
              <a:gd name="connsiteY4-730" fmla="*/ 2407196 h 68716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22966" h="6871692">
                <a:moveTo>
                  <a:pt x="0" y="2407196"/>
                </a:moveTo>
                <a:cubicBezTo>
                  <a:pt x="316128" y="1661216"/>
                  <a:pt x="1576944" y="308586"/>
                  <a:pt x="2293553" y="0"/>
                </a:cubicBezTo>
                <a:lnTo>
                  <a:pt x="3822966" y="0"/>
                </a:lnTo>
                <a:cubicBezTo>
                  <a:pt x="2440934" y="832872"/>
                  <a:pt x="592621" y="3824242"/>
                  <a:pt x="0" y="6871692"/>
                </a:cubicBezTo>
                <a:lnTo>
                  <a:pt x="0" y="2407196"/>
                </a:lnTo>
                <a:close/>
              </a:path>
            </a:pathLst>
          </a:custGeom>
          <a:solidFill>
            <a:srgbClr val="D5C9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六边形 7">
            <a:extLst>
              <a:ext uri="{FF2B5EF4-FFF2-40B4-BE49-F238E27FC236}">
                <a16:creationId xmlns:a16="http://schemas.microsoft.com/office/drawing/2014/main" id="{4DCB2E76-8843-4311-BA41-785896924931}"/>
              </a:ext>
            </a:extLst>
          </p:cNvPr>
          <p:cNvSpPr/>
          <p:nvPr/>
        </p:nvSpPr>
        <p:spPr>
          <a:xfrm rot="4093960">
            <a:off x="223044" y="580231"/>
            <a:ext cx="503238" cy="434975"/>
          </a:xfrm>
          <a:prstGeom prst="hexagon">
            <a:avLst>
              <a:gd name="adj" fmla="val 29236"/>
              <a:gd name="vf" fmla="val 115470"/>
            </a:avLst>
          </a:prstGeom>
          <a:noFill/>
          <a:ln w="12700">
            <a:solidFill>
              <a:srgbClr val="EF92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六边形 8">
            <a:extLst>
              <a:ext uri="{FF2B5EF4-FFF2-40B4-BE49-F238E27FC236}">
                <a16:creationId xmlns:a16="http://schemas.microsoft.com/office/drawing/2014/main" id="{98FD4FD5-A368-4553-8688-9D482AD4B167}"/>
              </a:ext>
            </a:extLst>
          </p:cNvPr>
          <p:cNvSpPr/>
          <p:nvPr/>
        </p:nvSpPr>
        <p:spPr>
          <a:xfrm rot="2362204">
            <a:off x="6415088" y="1444625"/>
            <a:ext cx="504825" cy="434975"/>
          </a:xfrm>
          <a:prstGeom prst="hexagon">
            <a:avLst>
              <a:gd name="adj" fmla="val 29236"/>
              <a:gd name="vf" fmla="val 115470"/>
            </a:avLst>
          </a:prstGeom>
          <a:noFill/>
          <a:ln>
            <a:solidFill>
              <a:srgbClr val="EB72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六边形 9">
            <a:extLst>
              <a:ext uri="{FF2B5EF4-FFF2-40B4-BE49-F238E27FC236}">
                <a16:creationId xmlns:a16="http://schemas.microsoft.com/office/drawing/2014/main" id="{01CD3D34-55AB-4A24-AF8A-338D99137C44}"/>
              </a:ext>
            </a:extLst>
          </p:cNvPr>
          <p:cNvSpPr/>
          <p:nvPr/>
        </p:nvSpPr>
        <p:spPr>
          <a:xfrm rot="2362204">
            <a:off x="6813550" y="1746250"/>
            <a:ext cx="503238" cy="434975"/>
          </a:xfrm>
          <a:prstGeom prst="hexagon">
            <a:avLst>
              <a:gd name="adj" fmla="val 29236"/>
              <a:gd name="vf" fmla="val 115470"/>
            </a:avLst>
          </a:prstGeom>
          <a:solidFill>
            <a:srgbClr val="DF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六边形 10">
            <a:extLst>
              <a:ext uri="{FF2B5EF4-FFF2-40B4-BE49-F238E27FC236}">
                <a16:creationId xmlns:a16="http://schemas.microsoft.com/office/drawing/2014/main" id="{E6740E45-BD80-41B7-8C3C-A551A0B70415}"/>
              </a:ext>
            </a:extLst>
          </p:cNvPr>
          <p:cNvSpPr/>
          <p:nvPr/>
        </p:nvSpPr>
        <p:spPr>
          <a:xfrm rot="4279972">
            <a:off x="2865437" y="4611688"/>
            <a:ext cx="309563" cy="268288"/>
          </a:xfrm>
          <a:prstGeom prst="hexagon">
            <a:avLst>
              <a:gd name="adj" fmla="val 29236"/>
              <a:gd name="vf" fmla="val 115470"/>
            </a:avLst>
          </a:prstGeom>
          <a:solidFill>
            <a:srgbClr val="DF4D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弧形 11">
            <a:extLst>
              <a:ext uri="{FF2B5EF4-FFF2-40B4-BE49-F238E27FC236}">
                <a16:creationId xmlns:a16="http://schemas.microsoft.com/office/drawing/2014/main" id="{8CA51C88-29E3-47EE-B920-186D4D9DD59C}"/>
              </a:ext>
            </a:extLst>
          </p:cNvPr>
          <p:cNvSpPr/>
          <p:nvPr/>
        </p:nvSpPr>
        <p:spPr>
          <a:xfrm rot="12415533">
            <a:off x="677863" y="3786188"/>
            <a:ext cx="1570037" cy="1917700"/>
          </a:xfrm>
          <a:prstGeom prst="arc">
            <a:avLst>
              <a:gd name="adj1" fmla="val 17701017"/>
              <a:gd name="adj2" fmla="val 11907941"/>
            </a:avLst>
          </a:prstGeom>
          <a:noFill/>
          <a:ln>
            <a:solidFill>
              <a:srgbClr val="D5C907"/>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748232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小节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0AD78E4-8702-4564-BDC5-84F97FEE1A54}"/>
              </a:ext>
            </a:extLst>
          </p:cNvPr>
          <p:cNvSpPr/>
          <p:nvPr/>
        </p:nvSpPr>
        <p:spPr>
          <a:xfrm>
            <a:off x="0" y="0"/>
            <a:ext cx="9144000" cy="5143500"/>
          </a:xfrm>
          <a:prstGeom prst="rect">
            <a:avLst/>
          </a:prstGeom>
          <a:solidFill>
            <a:srgbClr val="4C4C4C">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任意多边形 2">
            <a:extLst>
              <a:ext uri="{FF2B5EF4-FFF2-40B4-BE49-F238E27FC236}">
                <a16:creationId xmlns:a16="http://schemas.microsoft.com/office/drawing/2014/main" id="{77BA7F78-0CAE-43D7-9E99-A3967750D9A9}"/>
              </a:ext>
            </a:extLst>
          </p:cNvPr>
          <p:cNvSpPr/>
          <p:nvPr/>
        </p:nvSpPr>
        <p:spPr>
          <a:xfrm>
            <a:off x="0" y="1195388"/>
            <a:ext cx="9144000" cy="4113212"/>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 name="connsiteX0-501" fmla="*/ 0 w 5110896"/>
              <a:gd name="connsiteY0-502" fmla="*/ 4999484 h 5719564"/>
              <a:gd name="connsiteX1-503" fmla="*/ 5110896 w 5110896"/>
              <a:gd name="connsiteY1-504" fmla="*/ 0 h 5719564"/>
              <a:gd name="connsiteX2-505" fmla="*/ 5110896 w 5110896"/>
              <a:gd name="connsiteY2-506" fmla="*/ 3744416 h 5719564"/>
              <a:gd name="connsiteX3-507" fmla="*/ 1851396 w 5110896"/>
              <a:gd name="connsiteY3-508" fmla="*/ 5719564 h 5719564"/>
              <a:gd name="connsiteX4-509" fmla="*/ 0 w 5110896"/>
              <a:gd name="connsiteY4-510" fmla="*/ 4999484 h 5719564"/>
              <a:gd name="connsiteX0-511" fmla="*/ 0 w 5110896"/>
              <a:gd name="connsiteY0-512" fmla="*/ 4999484 h 6439644"/>
              <a:gd name="connsiteX1-513" fmla="*/ 5110896 w 5110896"/>
              <a:gd name="connsiteY1-514" fmla="*/ 0 h 6439644"/>
              <a:gd name="connsiteX2-515" fmla="*/ 5110896 w 5110896"/>
              <a:gd name="connsiteY2-516" fmla="*/ 3744416 h 6439644"/>
              <a:gd name="connsiteX3-517" fmla="*/ 0 w 5110896"/>
              <a:gd name="connsiteY3-518" fmla="*/ 6439644 h 6439644"/>
              <a:gd name="connsiteX4-519" fmla="*/ 0 w 5110896"/>
              <a:gd name="connsiteY4-520" fmla="*/ 4999484 h 6439644"/>
              <a:gd name="connsiteX0-521" fmla="*/ 0 w 5110896"/>
              <a:gd name="connsiteY0-522" fmla="*/ 4448640 h 5888800"/>
              <a:gd name="connsiteX1-523" fmla="*/ 1699527 w 5110896"/>
              <a:gd name="connsiteY1-524" fmla="*/ 0 h 5888800"/>
              <a:gd name="connsiteX2-525" fmla="*/ 5110896 w 5110896"/>
              <a:gd name="connsiteY2-526" fmla="*/ 3193572 h 5888800"/>
              <a:gd name="connsiteX3-527" fmla="*/ 0 w 5110896"/>
              <a:gd name="connsiteY3-528" fmla="*/ 5888800 h 5888800"/>
              <a:gd name="connsiteX4-529" fmla="*/ 0 w 5110896"/>
              <a:gd name="connsiteY4-530" fmla="*/ 4448640 h 5888800"/>
              <a:gd name="connsiteX0-531" fmla="*/ 0 w 4949905"/>
              <a:gd name="connsiteY0-532" fmla="*/ 4448640 h 5888800"/>
              <a:gd name="connsiteX1-533" fmla="*/ 1699527 w 4949905"/>
              <a:gd name="connsiteY1-534" fmla="*/ 0 h 5888800"/>
              <a:gd name="connsiteX2-535" fmla="*/ 4949905 w 4949905"/>
              <a:gd name="connsiteY2-536" fmla="*/ 25220 h 5888800"/>
              <a:gd name="connsiteX3-537" fmla="*/ 0 w 4949905"/>
              <a:gd name="connsiteY3-538" fmla="*/ 5888800 h 5888800"/>
              <a:gd name="connsiteX4-539" fmla="*/ 0 w 4949905"/>
              <a:gd name="connsiteY4-540" fmla="*/ 4448640 h 5888800"/>
              <a:gd name="connsiteX0-541" fmla="*/ 330408 w 5280313"/>
              <a:gd name="connsiteY0-542" fmla="*/ 4448640 h 5888800"/>
              <a:gd name="connsiteX1-543" fmla="*/ 2029935 w 5280313"/>
              <a:gd name="connsiteY1-544" fmla="*/ 0 h 5888800"/>
              <a:gd name="connsiteX2-545" fmla="*/ 5280313 w 5280313"/>
              <a:gd name="connsiteY2-546" fmla="*/ 25220 h 5888800"/>
              <a:gd name="connsiteX3-547" fmla="*/ 330408 w 5280313"/>
              <a:gd name="connsiteY3-548" fmla="*/ 5888800 h 5888800"/>
              <a:gd name="connsiteX4-549" fmla="*/ 330408 w 5280313"/>
              <a:gd name="connsiteY4-550" fmla="*/ 4448640 h 5888800"/>
              <a:gd name="connsiteX0-551" fmla="*/ 330408 w 5280313"/>
              <a:gd name="connsiteY0-552" fmla="*/ 4448640 h 5888800"/>
              <a:gd name="connsiteX1-553" fmla="*/ 2029935 w 5280313"/>
              <a:gd name="connsiteY1-554" fmla="*/ 0 h 5888800"/>
              <a:gd name="connsiteX2-555" fmla="*/ 5280313 w 5280313"/>
              <a:gd name="connsiteY2-556" fmla="*/ 25220 h 5888800"/>
              <a:gd name="connsiteX3-557" fmla="*/ 330408 w 5280313"/>
              <a:gd name="connsiteY3-558" fmla="*/ 5888800 h 5888800"/>
              <a:gd name="connsiteX4-559" fmla="*/ 330408 w 5280313"/>
              <a:gd name="connsiteY4-560" fmla="*/ 4448640 h 5888800"/>
              <a:gd name="connsiteX0-561" fmla="*/ 53334 w 5003239"/>
              <a:gd name="connsiteY0-562" fmla="*/ 4448640 h 5888800"/>
              <a:gd name="connsiteX1-563" fmla="*/ 1752861 w 5003239"/>
              <a:gd name="connsiteY1-564" fmla="*/ 0 h 5888800"/>
              <a:gd name="connsiteX2-565" fmla="*/ 5003239 w 5003239"/>
              <a:gd name="connsiteY2-566" fmla="*/ 25220 h 5888800"/>
              <a:gd name="connsiteX3-567" fmla="*/ 53334 w 5003239"/>
              <a:gd name="connsiteY3-568" fmla="*/ 5888800 h 5888800"/>
              <a:gd name="connsiteX4-569" fmla="*/ 53334 w 5003239"/>
              <a:gd name="connsiteY4-570" fmla="*/ 4448640 h 5888800"/>
              <a:gd name="connsiteX0-571" fmla="*/ 53334 w 5003239"/>
              <a:gd name="connsiteY0-572" fmla="*/ 4448640 h 5888800"/>
              <a:gd name="connsiteX1-573" fmla="*/ 1752861 w 5003239"/>
              <a:gd name="connsiteY1-574" fmla="*/ 0 h 5888800"/>
              <a:gd name="connsiteX2-575" fmla="*/ 5003239 w 5003239"/>
              <a:gd name="connsiteY2-576" fmla="*/ 25220 h 5888800"/>
              <a:gd name="connsiteX3-577" fmla="*/ 53334 w 5003239"/>
              <a:gd name="connsiteY3-578" fmla="*/ 5888800 h 5888800"/>
              <a:gd name="connsiteX4-579" fmla="*/ 53334 w 5003239"/>
              <a:gd name="connsiteY4-580" fmla="*/ 4448640 h 5888800"/>
              <a:gd name="connsiteX0-581" fmla="*/ 53334 w 5003239"/>
              <a:gd name="connsiteY0-582" fmla="*/ 4448640 h 6896912"/>
              <a:gd name="connsiteX1-583" fmla="*/ 1752861 w 5003239"/>
              <a:gd name="connsiteY1-584" fmla="*/ 0 h 6896912"/>
              <a:gd name="connsiteX2-585" fmla="*/ 5003239 w 5003239"/>
              <a:gd name="connsiteY2-586" fmla="*/ 25220 h 6896912"/>
              <a:gd name="connsiteX3-587" fmla="*/ 53335 w 5003239"/>
              <a:gd name="connsiteY3-588" fmla="*/ 6896912 h 6896912"/>
              <a:gd name="connsiteX4-589" fmla="*/ 53334 w 5003239"/>
              <a:gd name="connsiteY4-590" fmla="*/ 4448640 h 6896912"/>
              <a:gd name="connsiteX0-591" fmla="*/ 53334 w 5003239"/>
              <a:gd name="connsiteY0-592" fmla="*/ 4448640 h 6896912"/>
              <a:gd name="connsiteX1-593" fmla="*/ 1752861 w 5003239"/>
              <a:gd name="connsiteY1-594" fmla="*/ 0 h 6896912"/>
              <a:gd name="connsiteX2-595" fmla="*/ 5003239 w 5003239"/>
              <a:gd name="connsiteY2-596" fmla="*/ 25220 h 6896912"/>
              <a:gd name="connsiteX3-597" fmla="*/ 53335 w 5003239"/>
              <a:gd name="connsiteY3-598" fmla="*/ 6896912 h 6896912"/>
              <a:gd name="connsiteX4-599" fmla="*/ 53334 w 5003239"/>
              <a:gd name="connsiteY4-600" fmla="*/ 4448640 h 6896912"/>
              <a:gd name="connsiteX0-601" fmla="*/ 53334 w 5003239"/>
              <a:gd name="connsiteY0-602" fmla="*/ 4423420 h 6871692"/>
              <a:gd name="connsiteX1-603" fmla="*/ 2910356 w 5003239"/>
              <a:gd name="connsiteY1-604" fmla="*/ 0 h 6871692"/>
              <a:gd name="connsiteX2-605" fmla="*/ 5003239 w 5003239"/>
              <a:gd name="connsiteY2-606" fmla="*/ 0 h 6871692"/>
              <a:gd name="connsiteX3-607" fmla="*/ 53335 w 5003239"/>
              <a:gd name="connsiteY3-608" fmla="*/ 6871692 h 6871692"/>
              <a:gd name="connsiteX4-609" fmla="*/ 53334 w 5003239"/>
              <a:gd name="connsiteY4-610" fmla="*/ 4423420 h 6871692"/>
              <a:gd name="connsiteX0-611" fmla="*/ 53334 w 5003239"/>
              <a:gd name="connsiteY0-612" fmla="*/ 4423420 h 6871692"/>
              <a:gd name="connsiteX1-613" fmla="*/ 2346888 w 5003239"/>
              <a:gd name="connsiteY1-614" fmla="*/ 0 h 6871692"/>
              <a:gd name="connsiteX2-615" fmla="*/ 5003239 w 5003239"/>
              <a:gd name="connsiteY2-616" fmla="*/ 0 h 6871692"/>
              <a:gd name="connsiteX3-617" fmla="*/ 53335 w 5003239"/>
              <a:gd name="connsiteY3-618" fmla="*/ 6871692 h 6871692"/>
              <a:gd name="connsiteX4-619" fmla="*/ 53334 w 5003239"/>
              <a:gd name="connsiteY4-620" fmla="*/ 4423420 h 6871692"/>
              <a:gd name="connsiteX0-621" fmla="*/ 53334 w 5003238"/>
              <a:gd name="connsiteY0-622" fmla="*/ 2839244 h 6871692"/>
              <a:gd name="connsiteX1-623" fmla="*/ 2346887 w 5003238"/>
              <a:gd name="connsiteY1-624" fmla="*/ 0 h 6871692"/>
              <a:gd name="connsiteX2-625" fmla="*/ 5003238 w 5003238"/>
              <a:gd name="connsiteY2-626" fmla="*/ 0 h 6871692"/>
              <a:gd name="connsiteX3-627" fmla="*/ 53334 w 5003238"/>
              <a:gd name="connsiteY3-628" fmla="*/ 6871692 h 6871692"/>
              <a:gd name="connsiteX4-629" fmla="*/ 53334 w 5003238"/>
              <a:gd name="connsiteY4-630" fmla="*/ 2839244 h 6871692"/>
              <a:gd name="connsiteX0-631" fmla="*/ 0 w 4949904"/>
              <a:gd name="connsiteY0-632" fmla="*/ 2839244 h 6871692"/>
              <a:gd name="connsiteX1-633" fmla="*/ 2293553 w 4949904"/>
              <a:gd name="connsiteY1-634" fmla="*/ 0 h 6871692"/>
              <a:gd name="connsiteX2-635" fmla="*/ 4949904 w 4949904"/>
              <a:gd name="connsiteY2-636" fmla="*/ 0 h 6871692"/>
              <a:gd name="connsiteX3-637" fmla="*/ 0 w 4949904"/>
              <a:gd name="connsiteY3-638" fmla="*/ 6871692 h 6871692"/>
              <a:gd name="connsiteX4-639" fmla="*/ 0 w 4949904"/>
              <a:gd name="connsiteY4-640" fmla="*/ 2839244 h 6871692"/>
              <a:gd name="connsiteX0-641" fmla="*/ 0 w 4949904"/>
              <a:gd name="connsiteY0-642" fmla="*/ 2839244 h 6871692"/>
              <a:gd name="connsiteX1-643" fmla="*/ 2293553 w 4949904"/>
              <a:gd name="connsiteY1-644" fmla="*/ 0 h 6871692"/>
              <a:gd name="connsiteX2-645" fmla="*/ 4949904 w 4949904"/>
              <a:gd name="connsiteY2-646" fmla="*/ 0 h 6871692"/>
              <a:gd name="connsiteX3-647" fmla="*/ 0 w 4949904"/>
              <a:gd name="connsiteY3-648" fmla="*/ 6871692 h 6871692"/>
              <a:gd name="connsiteX4-649" fmla="*/ 0 w 4949904"/>
              <a:gd name="connsiteY4-650" fmla="*/ 2839244 h 6871692"/>
              <a:gd name="connsiteX0-651" fmla="*/ 16388 w 4966292"/>
              <a:gd name="connsiteY0-652" fmla="*/ 2839244 h 6871692"/>
              <a:gd name="connsiteX1-653" fmla="*/ 2309941 w 4966292"/>
              <a:gd name="connsiteY1-654" fmla="*/ 0 h 6871692"/>
              <a:gd name="connsiteX2-655" fmla="*/ 4966292 w 4966292"/>
              <a:gd name="connsiteY2-656" fmla="*/ 0 h 6871692"/>
              <a:gd name="connsiteX3-657" fmla="*/ 16388 w 4966292"/>
              <a:gd name="connsiteY3-658" fmla="*/ 6871692 h 6871692"/>
              <a:gd name="connsiteX4-659" fmla="*/ 16388 w 4966292"/>
              <a:gd name="connsiteY4-660" fmla="*/ 2839244 h 6871692"/>
              <a:gd name="connsiteX0-661" fmla="*/ 16388 w 3839354"/>
              <a:gd name="connsiteY0-662" fmla="*/ 2839244 h 6871692"/>
              <a:gd name="connsiteX1-663" fmla="*/ 2309941 w 3839354"/>
              <a:gd name="connsiteY1-664" fmla="*/ 0 h 6871692"/>
              <a:gd name="connsiteX2-665" fmla="*/ 3839354 w 3839354"/>
              <a:gd name="connsiteY2-666" fmla="*/ 0 h 6871692"/>
              <a:gd name="connsiteX3-667" fmla="*/ 16388 w 3839354"/>
              <a:gd name="connsiteY3-668" fmla="*/ 6871692 h 6871692"/>
              <a:gd name="connsiteX4-669" fmla="*/ 16388 w 3839354"/>
              <a:gd name="connsiteY4-670" fmla="*/ 2839244 h 6871692"/>
              <a:gd name="connsiteX0-671" fmla="*/ 16388 w 3839354"/>
              <a:gd name="connsiteY0-672" fmla="*/ 2407196 h 6871692"/>
              <a:gd name="connsiteX1-673" fmla="*/ 2309941 w 3839354"/>
              <a:gd name="connsiteY1-674" fmla="*/ 0 h 6871692"/>
              <a:gd name="connsiteX2-675" fmla="*/ 3839354 w 3839354"/>
              <a:gd name="connsiteY2-676" fmla="*/ 0 h 6871692"/>
              <a:gd name="connsiteX3-677" fmla="*/ 16388 w 3839354"/>
              <a:gd name="connsiteY3-678" fmla="*/ 6871692 h 6871692"/>
              <a:gd name="connsiteX4-679" fmla="*/ 16388 w 3839354"/>
              <a:gd name="connsiteY4-680" fmla="*/ 2407196 h 6871692"/>
              <a:gd name="connsiteX0-681" fmla="*/ 0 w 3822966"/>
              <a:gd name="connsiteY0-682" fmla="*/ 2407196 h 6871692"/>
              <a:gd name="connsiteX1-683" fmla="*/ 2293553 w 3822966"/>
              <a:gd name="connsiteY1-684" fmla="*/ 0 h 6871692"/>
              <a:gd name="connsiteX2-685" fmla="*/ 3822966 w 3822966"/>
              <a:gd name="connsiteY2-686" fmla="*/ 0 h 6871692"/>
              <a:gd name="connsiteX3-687" fmla="*/ 0 w 3822966"/>
              <a:gd name="connsiteY3-688" fmla="*/ 6871692 h 6871692"/>
              <a:gd name="connsiteX4-689" fmla="*/ 0 w 3822966"/>
              <a:gd name="connsiteY4-690" fmla="*/ 2407196 h 6871692"/>
              <a:gd name="connsiteX0-691" fmla="*/ 0 w 3822966"/>
              <a:gd name="connsiteY0-692" fmla="*/ 2407196 h 6871692"/>
              <a:gd name="connsiteX1-693" fmla="*/ 2293553 w 3822966"/>
              <a:gd name="connsiteY1-694" fmla="*/ 0 h 6871692"/>
              <a:gd name="connsiteX2-695" fmla="*/ 3822966 w 3822966"/>
              <a:gd name="connsiteY2-696" fmla="*/ 0 h 6871692"/>
              <a:gd name="connsiteX3-697" fmla="*/ 0 w 3822966"/>
              <a:gd name="connsiteY3-698" fmla="*/ 6871692 h 6871692"/>
              <a:gd name="connsiteX4-699" fmla="*/ 0 w 3822966"/>
              <a:gd name="connsiteY4-700" fmla="*/ 2407196 h 6871692"/>
              <a:gd name="connsiteX0-701" fmla="*/ 0 w 3822966"/>
              <a:gd name="connsiteY0-702" fmla="*/ 2407196 h 6871692"/>
              <a:gd name="connsiteX1-703" fmla="*/ 2293553 w 3822966"/>
              <a:gd name="connsiteY1-704" fmla="*/ 0 h 6871692"/>
              <a:gd name="connsiteX2-705" fmla="*/ 3822966 w 3822966"/>
              <a:gd name="connsiteY2-706" fmla="*/ 0 h 6871692"/>
              <a:gd name="connsiteX3-707" fmla="*/ 0 w 3822966"/>
              <a:gd name="connsiteY3-708" fmla="*/ 6871692 h 6871692"/>
              <a:gd name="connsiteX4-709" fmla="*/ 0 w 3822966"/>
              <a:gd name="connsiteY4-710" fmla="*/ 2407196 h 6871692"/>
              <a:gd name="connsiteX0-711" fmla="*/ 0 w 3822966"/>
              <a:gd name="connsiteY0-712" fmla="*/ 2407196 h 6871692"/>
              <a:gd name="connsiteX1-713" fmla="*/ 2293553 w 3822966"/>
              <a:gd name="connsiteY1-714" fmla="*/ 0 h 6871692"/>
              <a:gd name="connsiteX2-715" fmla="*/ 3822966 w 3822966"/>
              <a:gd name="connsiteY2-716" fmla="*/ 0 h 6871692"/>
              <a:gd name="connsiteX3-717" fmla="*/ 0 w 3822966"/>
              <a:gd name="connsiteY3-718" fmla="*/ 6871692 h 6871692"/>
              <a:gd name="connsiteX4-719" fmla="*/ 0 w 3822966"/>
              <a:gd name="connsiteY4-720" fmla="*/ 2407196 h 6871692"/>
              <a:gd name="connsiteX0-721" fmla="*/ 0 w 3822966"/>
              <a:gd name="connsiteY0-722" fmla="*/ 2407196 h 6871692"/>
              <a:gd name="connsiteX1-723" fmla="*/ 2293553 w 3822966"/>
              <a:gd name="connsiteY1-724" fmla="*/ 0 h 6871692"/>
              <a:gd name="connsiteX2-725" fmla="*/ 3822966 w 3822966"/>
              <a:gd name="connsiteY2-726" fmla="*/ 0 h 6871692"/>
              <a:gd name="connsiteX3-727" fmla="*/ 0 w 3822966"/>
              <a:gd name="connsiteY3-728" fmla="*/ 6871692 h 6871692"/>
              <a:gd name="connsiteX4-729" fmla="*/ 0 w 3822966"/>
              <a:gd name="connsiteY4-730" fmla="*/ 2407196 h 6871692"/>
              <a:gd name="connsiteX0-731" fmla="*/ 0 w 9055173"/>
              <a:gd name="connsiteY0-732" fmla="*/ 2407196 h 6871692"/>
              <a:gd name="connsiteX1-733" fmla="*/ 2293553 w 9055173"/>
              <a:gd name="connsiteY1-734" fmla="*/ 0 h 6871692"/>
              <a:gd name="connsiteX2-735" fmla="*/ 9055173 w 9055173"/>
              <a:gd name="connsiteY2-736" fmla="*/ 0 h 6871692"/>
              <a:gd name="connsiteX3-737" fmla="*/ 0 w 9055173"/>
              <a:gd name="connsiteY3-738" fmla="*/ 6871692 h 6871692"/>
              <a:gd name="connsiteX4-739" fmla="*/ 0 w 9055173"/>
              <a:gd name="connsiteY4-740" fmla="*/ 2407196 h 6871692"/>
              <a:gd name="connsiteX0-741" fmla="*/ 0 w 9055173"/>
              <a:gd name="connsiteY0-742" fmla="*/ 2407196 h 6871692"/>
              <a:gd name="connsiteX1-743" fmla="*/ 7203776 w 9055173"/>
              <a:gd name="connsiteY1-744" fmla="*/ 0 h 6871692"/>
              <a:gd name="connsiteX2-745" fmla="*/ 9055173 w 9055173"/>
              <a:gd name="connsiteY2-746" fmla="*/ 0 h 6871692"/>
              <a:gd name="connsiteX3-747" fmla="*/ 0 w 9055173"/>
              <a:gd name="connsiteY3-748" fmla="*/ 6871692 h 6871692"/>
              <a:gd name="connsiteX4-749" fmla="*/ 0 w 9055173"/>
              <a:gd name="connsiteY4-750" fmla="*/ 2407196 h 6871692"/>
              <a:gd name="connsiteX0-751" fmla="*/ 0 w 10221788"/>
              <a:gd name="connsiteY0-752" fmla="*/ 2407196 h 6871692"/>
              <a:gd name="connsiteX1-753" fmla="*/ 7203776 w 10221788"/>
              <a:gd name="connsiteY1-754" fmla="*/ 0 h 6871692"/>
              <a:gd name="connsiteX2-755" fmla="*/ 10221788 w 10221788"/>
              <a:gd name="connsiteY2-756" fmla="*/ 3415308 h 6871692"/>
              <a:gd name="connsiteX3-757" fmla="*/ 0 w 10221788"/>
              <a:gd name="connsiteY3-758" fmla="*/ 6871692 h 6871692"/>
              <a:gd name="connsiteX4-759" fmla="*/ 0 w 10221788"/>
              <a:gd name="connsiteY4-760" fmla="*/ 2407196 h 6871692"/>
              <a:gd name="connsiteX0-761" fmla="*/ 0 w 10221788"/>
              <a:gd name="connsiteY0-762" fmla="*/ 1296144 h 5760640"/>
              <a:gd name="connsiteX1-763" fmla="*/ 10221788 w 10221788"/>
              <a:gd name="connsiteY1-764" fmla="*/ 0 h 5760640"/>
              <a:gd name="connsiteX2-765" fmla="*/ 10221788 w 10221788"/>
              <a:gd name="connsiteY2-766" fmla="*/ 2304256 h 5760640"/>
              <a:gd name="connsiteX3-767" fmla="*/ 0 w 10221788"/>
              <a:gd name="connsiteY3-768" fmla="*/ 5760640 h 5760640"/>
              <a:gd name="connsiteX4-769" fmla="*/ 0 w 10221788"/>
              <a:gd name="connsiteY4-770" fmla="*/ 1296144 h 5760640"/>
              <a:gd name="connsiteX0-771" fmla="*/ 1 w 10221789"/>
              <a:gd name="connsiteY0-772" fmla="*/ 1296144 h 9175948"/>
              <a:gd name="connsiteX1-773" fmla="*/ 10221789 w 10221789"/>
              <a:gd name="connsiteY1-774" fmla="*/ 0 h 9175948"/>
              <a:gd name="connsiteX2-775" fmla="*/ 10221789 w 10221789"/>
              <a:gd name="connsiteY2-776" fmla="*/ 2304256 h 9175948"/>
              <a:gd name="connsiteX3-777" fmla="*/ 0 w 10221789"/>
              <a:gd name="connsiteY3-778" fmla="*/ 9175948 h 9175948"/>
              <a:gd name="connsiteX4-779" fmla="*/ 1 w 10221789"/>
              <a:gd name="connsiteY4-780" fmla="*/ 1296144 h 9175948"/>
              <a:gd name="connsiteX0-781" fmla="*/ 1 w 10221789"/>
              <a:gd name="connsiteY0-782" fmla="*/ 1296144 h 9175948"/>
              <a:gd name="connsiteX1-783" fmla="*/ 10221789 w 10221789"/>
              <a:gd name="connsiteY1-784" fmla="*/ 0 h 9175948"/>
              <a:gd name="connsiteX2-785" fmla="*/ 10221789 w 10221789"/>
              <a:gd name="connsiteY2-786" fmla="*/ 2304256 h 9175948"/>
              <a:gd name="connsiteX3-787" fmla="*/ 0 w 10221789"/>
              <a:gd name="connsiteY3-788" fmla="*/ 9175948 h 9175948"/>
              <a:gd name="connsiteX4-789" fmla="*/ 1 w 10221789"/>
              <a:gd name="connsiteY4-790" fmla="*/ 1296144 h 9175948"/>
              <a:gd name="connsiteX0-791" fmla="*/ 1 w 10221789"/>
              <a:gd name="connsiteY0-792" fmla="*/ 1296144 h 9175948"/>
              <a:gd name="connsiteX1-793" fmla="*/ 10221789 w 10221789"/>
              <a:gd name="connsiteY1-794" fmla="*/ 0 h 9175948"/>
              <a:gd name="connsiteX2-795" fmla="*/ 10221789 w 10221789"/>
              <a:gd name="connsiteY2-796" fmla="*/ 2304256 h 9175948"/>
              <a:gd name="connsiteX3-797" fmla="*/ 0 w 10221789"/>
              <a:gd name="connsiteY3-798" fmla="*/ 9175948 h 9175948"/>
              <a:gd name="connsiteX4-799" fmla="*/ 1 w 10221789"/>
              <a:gd name="connsiteY4-800" fmla="*/ 1296144 h 9175948"/>
              <a:gd name="connsiteX0-801" fmla="*/ 0 w 10221789"/>
              <a:gd name="connsiteY0-802" fmla="*/ 2304256 h 9175948"/>
              <a:gd name="connsiteX1-803" fmla="*/ 10221789 w 10221789"/>
              <a:gd name="connsiteY1-804" fmla="*/ 0 h 9175948"/>
              <a:gd name="connsiteX2-805" fmla="*/ 10221789 w 10221789"/>
              <a:gd name="connsiteY2-806" fmla="*/ 2304256 h 9175948"/>
              <a:gd name="connsiteX3-807" fmla="*/ 0 w 10221789"/>
              <a:gd name="connsiteY3-808" fmla="*/ 9175948 h 9175948"/>
              <a:gd name="connsiteX4-809" fmla="*/ 0 w 10221789"/>
              <a:gd name="connsiteY4-810" fmla="*/ 2304256 h 9175948"/>
              <a:gd name="connsiteX0-811" fmla="*/ 0 w 10221789"/>
              <a:gd name="connsiteY0-812" fmla="*/ 2304256 h 9175948"/>
              <a:gd name="connsiteX1-813" fmla="*/ 10221789 w 10221789"/>
              <a:gd name="connsiteY1-814" fmla="*/ 0 h 9175948"/>
              <a:gd name="connsiteX2-815" fmla="*/ 10221789 w 10221789"/>
              <a:gd name="connsiteY2-816" fmla="*/ 2304256 h 9175948"/>
              <a:gd name="connsiteX3-817" fmla="*/ 0 w 10221789"/>
              <a:gd name="connsiteY3-818" fmla="*/ 9175948 h 9175948"/>
              <a:gd name="connsiteX4-819" fmla="*/ 0 w 10221789"/>
              <a:gd name="connsiteY4-820" fmla="*/ 2304256 h 9175948"/>
              <a:gd name="connsiteX0-821" fmla="*/ 0 w 10221789"/>
              <a:gd name="connsiteY0-822" fmla="*/ 2304256 h 9175948"/>
              <a:gd name="connsiteX1-823" fmla="*/ 10221789 w 10221789"/>
              <a:gd name="connsiteY1-824" fmla="*/ 0 h 9175948"/>
              <a:gd name="connsiteX2-825" fmla="*/ 10221789 w 10221789"/>
              <a:gd name="connsiteY2-826" fmla="*/ 2304256 h 9175948"/>
              <a:gd name="connsiteX3-827" fmla="*/ 0 w 10221789"/>
              <a:gd name="connsiteY3-828" fmla="*/ 9175948 h 9175948"/>
              <a:gd name="connsiteX4-829" fmla="*/ 0 w 10221789"/>
              <a:gd name="connsiteY4-830" fmla="*/ 2304256 h 9175948"/>
              <a:gd name="connsiteX0-831" fmla="*/ 0 w 10221789"/>
              <a:gd name="connsiteY0-832" fmla="*/ 2304256 h 9175948"/>
              <a:gd name="connsiteX1-833" fmla="*/ 10221789 w 10221789"/>
              <a:gd name="connsiteY1-834" fmla="*/ 0 h 9175948"/>
              <a:gd name="connsiteX2-835" fmla="*/ 10221789 w 10221789"/>
              <a:gd name="connsiteY2-836" fmla="*/ 2304256 h 9175948"/>
              <a:gd name="connsiteX3-837" fmla="*/ 0 w 10221789"/>
              <a:gd name="connsiteY3-838" fmla="*/ 9175948 h 9175948"/>
              <a:gd name="connsiteX4-839" fmla="*/ 0 w 10221789"/>
              <a:gd name="connsiteY4-840" fmla="*/ 2304256 h 9175948"/>
              <a:gd name="connsiteX0-841" fmla="*/ 0 w 10221789"/>
              <a:gd name="connsiteY0-842" fmla="*/ 1296144 h 9175948"/>
              <a:gd name="connsiteX1-843" fmla="*/ 10221789 w 10221789"/>
              <a:gd name="connsiteY1-844" fmla="*/ 0 h 9175948"/>
              <a:gd name="connsiteX2-845" fmla="*/ 10221789 w 10221789"/>
              <a:gd name="connsiteY2-846" fmla="*/ 2304256 h 9175948"/>
              <a:gd name="connsiteX3-847" fmla="*/ 0 w 10221789"/>
              <a:gd name="connsiteY3-848" fmla="*/ 9175948 h 9175948"/>
              <a:gd name="connsiteX4-849" fmla="*/ 0 w 10221789"/>
              <a:gd name="connsiteY4-850" fmla="*/ 1296144 h 9175948"/>
              <a:gd name="connsiteX0-851" fmla="*/ 0 w 10221789"/>
              <a:gd name="connsiteY0-852" fmla="*/ 1296144 h 9175948"/>
              <a:gd name="connsiteX1-853" fmla="*/ 10221789 w 10221789"/>
              <a:gd name="connsiteY1-854" fmla="*/ 0 h 9175948"/>
              <a:gd name="connsiteX2-855" fmla="*/ 10221789 w 10221789"/>
              <a:gd name="connsiteY2-856" fmla="*/ 1584176 h 9175948"/>
              <a:gd name="connsiteX3-857" fmla="*/ 0 w 10221789"/>
              <a:gd name="connsiteY3-858" fmla="*/ 9175948 h 9175948"/>
              <a:gd name="connsiteX4-859" fmla="*/ 0 w 10221789"/>
              <a:gd name="connsiteY4-860" fmla="*/ 1296144 h 9175948"/>
              <a:gd name="connsiteX0-861" fmla="*/ 0 w 10221789"/>
              <a:gd name="connsiteY0-862" fmla="*/ 1296144 h 9520562"/>
              <a:gd name="connsiteX1-863" fmla="*/ 10221789 w 10221789"/>
              <a:gd name="connsiteY1-864" fmla="*/ 0 h 9520562"/>
              <a:gd name="connsiteX2-865" fmla="*/ 10221789 w 10221789"/>
              <a:gd name="connsiteY2-866" fmla="*/ 1584176 h 9520562"/>
              <a:gd name="connsiteX3-867" fmla="*/ 0 w 10221789"/>
              <a:gd name="connsiteY3-868" fmla="*/ 9175948 h 9520562"/>
              <a:gd name="connsiteX4-869" fmla="*/ 0 w 10221789"/>
              <a:gd name="connsiteY4-870" fmla="*/ 1296144 h 9520562"/>
              <a:gd name="connsiteX0-871" fmla="*/ 0 w 10221789"/>
              <a:gd name="connsiteY0-872" fmla="*/ 1296144 h 9520562"/>
              <a:gd name="connsiteX1-873" fmla="*/ 10221789 w 10221789"/>
              <a:gd name="connsiteY1-874" fmla="*/ 0 h 9520562"/>
              <a:gd name="connsiteX2-875" fmla="*/ 10221789 w 10221789"/>
              <a:gd name="connsiteY2-876" fmla="*/ 1584176 h 9520562"/>
              <a:gd name="connsiteX3-877" fmla="*/ 0 w 10221789"/>
              <a:gd name="connsiteY3-878" fmla="*/ 9175948 h 9520562"/>
              <a:gd name="connsiteX4-879" fmla="*/ 0 w 10221789"/>
              <a:gd name="connsiteY4-880" fmla="*/ 1296144 h 9520562"/>
              <a:gd name="connsiteX0-881" fmla="*/ 0 w 10221789"/>
              <a:gd name="connsiteY0-882" fmla="*/ 1296144 h 9520562"/>
              <a:gd name="connsiteX1-883" fmla="*/ 10221789 w 10221789"/>
              <a:gd name="connsiteY1-884" fmla="*/ 0 h 9520562"/>
              <a:gd name="connsiteX2-885" fmla="*/ 10221789 w 10221789"/>
              <a:gd name="connsiteY2-886" fmla="*/ 2880320 h 9520562"/>
              <a:gd name="connsiteX3-887" fmla="*/ 0 w 10221789"/>
              <a:gd name="connsiteY3-888" fmla="*/ 9175948 h 9520562"/>
              <a:gd name="connsiteX4-889" fmla="*/ 0 w 10221789"/>
              <a:gd name="connsiteY4-890" fmla="*/ 1296144 h 9520562"/>
              <a:gd name="connsiteX0-891" fmla="*/ 0 w 10221789"/>
              <a:gd name="connsiteY0-892" fmla="*/ 0 h 8224418"/>
              <a:gd name="connsiteX1-893" fmla="*/ 10221789 w 10221789"/>
              <a:gd name="connsiteY1-894" fmla="*/ 144016 h 8224418"/>
              <a:gd name="connsiteX2-895" fmla="*/ 10221789 w 10221789"/>
              <a:gd name="connsiteY2-896" fmla="*/ 1584176 h 8224418"/>
              <a:gd name="connsiteX3-897" fmla="*/ 0 w 10221789"/>
              <a:gd name="connsiteY3-898" fmla="*/ 7879804 h 8224418"/>
              <a:gd name="connsiteX4-899" fmla="*/ 0 w 10221789"/>
              <a:gd name="connsiteY4-900" fmla="*/ 0 h 82244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221789" h="8224418">
                <a:moveTo>
                  <a:pt x="0" y="0"/>
                </a:moveTo>
                <a:cubicBezTo>
                  <a:pt x="3286229" y="3814264"/>
                  <a:pt x="9210193" y="1841582"/>
                  <a:pt x="10221789" y="144016"/>
                </a:cubicBezTo>
                <a:lnTo>
                  <a:pt x="10221789" y="1584176"/>
                </a:lnTo>
                <a:cubicBezTo>
                  <a:pt x="7996729" y="6199910"/>
                  <a:pt x="3948205" y="8224418"/>
                  <a:pt x="0" y="7879804"/>
                </a:cubicBezTo>
                <a:lnTo>
                  <a:pt x="0" y="0"/>
                </a:lnTo>
                <a:close/>
              </a:path>
            </a:pathLst>
          </a:custGeom>
          <a:solidFill>
            <a:srgbClr val="D5C9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3">
            <a:extLst>
              <a:ext uri="{FF2B5EF4-FFF2-40B4-BE49-F238E27FC236}">
                <a16:creationId xmlns:a16="http://schemas.microsoft.com/office/drawing/2014/main" id="{C6147705-F8BC-4B4D-A773-9249023E676B}"/>
              </a:ext>
            </a:extLst>
          </p:cNvPr>
          <p:cNvSpPr/>
          <p:nvPr/>
        </p:nvSpPr>
        <p:spPr>
          <a:xfrm>
            <a:off x="755650" y="1851025"/>
            <a:ext cx="8397875" cy="3292475"/>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 name="connsiteX0-501" fmla="*/ 0 w 5110896"/>
              <a:gd name="connsiteY0-502" fmla="*/ 4999484 h 5719564"/>
              <a:gd name="connsiteX1-503" fmla="*/ 5110896 w 5110896"/>
              <a:gd name="connsiteY1-504" fmla="*/ 0 h 5719564"/>
              <a:gd name="connsiteX2-505" fmla="*/ 5110896 w 5110896"/>
              <a:gd name="connsiteY2-506" fmla="*/ 3744416 h 5719564"/>
              <a:gd name="connsiteX3-507" fmla="*/ 1851396 w 5110896"/>
              <a:gd name="connsiteY3-508" fmla="*/ 5719564 h 5719564"/>
              <a:gd name="connsiteX4-509" fmla="*/ 0 w 5110896"/>
              <a:gd name="connsiteY4-510" fmla="*/ 4999484 h 5719564"/>
              <a:gd name="connsiteX0-511" fmla="*/ 0 w 5110896"/>
              <a:gd name="connsiteY0-512" fmla="*/ 4999484 h 6439644"/>
              <a:gd name="connsiteX1-513" fmla="*/ 5110896 w 5110896"/>
              <a:gd name="connsiteY1-514" fmla="*/ 0 h 6439644"/>
              <a:gd name="connsiteX2-515" fmla="*/ 5110896 w 5110896"/>
              <a:gd name="connsiteY2-516" fmla="*/ 3744416 h 6439644"/>
              <a:gd name="connsiteX3-517" fmla="*/ 0 w 5110896"/>
              <a:gd name="connsiteY3-518" fmla="*/ 6439644 h 6439644"/>
              <a:gd name="connsiteX4-519" fmla="*/ 0 w 5110896"/>
              <a:gd name="connsiteY4-520" fmla="*/ 4999484 h 6439644"/>
              <a:gd name="connsiteX0-521" fmla="*/ 0 w 5110896"/>
              <a:gd name="connsiteY0-522" fmla="*/ 4448640 h 5888800"/>
              <a:gd name="connsiteX1-523" fmla="*/ 1699527 w 5110896"/>
              <a:gd name="connsiteY1-524" fmla="*/ 0 h 5888800"/>
              <a:gd name="connsiteX2-525" fmla="*/ 5110896 w 5110896"/>
              <a:gd name="connsiteY2-526" fmla="*/ 3193572 h 5888800"/>
              <a:gd name="connsiteX3-527" fmla="*/ 0 w 5110896"/>
              <a:gd name="connsiteY3-528" fmla="*/ 5888800 h 5888800"/>
              <a:gd name="connsiteX4-529" fmla="*/ 0 w 5110896"/>
              <a:gd name="connsiteY4-530" fmla="*/ 4448640 h 5888800"/>
              <a:gd name="connsiteX0-531" fmla="*/ 0 w 4949905"/>
              <a:gd name="connsiteY0-532" fmla="*/ 4448640 h 5888800"/>
              <a:gd name="connsiteX1-533" fmla="*/ 1699527 w 4949905"/>
              <a:gd name="connsiteY1-534" fmla="*/ 0 h 5888800"/>
              <a:gd name="connsiteX2-535" fmla="*/ 4949905 w 4949905"/>
              <a:gd name="connsiteY2-536" fmla="*/ 25220 h 5888800"/>
              <a:gd name="connsiteX3-537" fmla="*/ 0 w 4949905"/>
              <a:gd name="connsiteY3-538" fmla="*/ 5888800 h 5888800"/>
              <a:gd name="connsiteX4-539" fmla="*/ 0 w 4949905"/>
              <a:gd name="connsiteY4-540" fmla="*/ 4448640 h 5888800"/>
              <a:gd name="connsiteX0-541" fmla="*/ 330408 w 5280313"/>
              <a:gd name="connsiteY0-542" fmla="*/ 4448640 h 5888800"/>
              <a:gd name="connsiteX1-543" fmla="*/ 2029935 w 5280313"/>
              <a:gd name="connsiteY1-544" fmla="*/ 0 h 5888800"/>
              <a:gd name="connsiteX2-545" fmla="*/ 5280313 w 5280313"/>
              <a:gd name="connsiteY2-546" fmla="*/ 25220 h 5888800"/>
              <a:gd name="connsiteX3-547" fmla="*/ 330408 w 5280313"/>
              <a:gd name="connsiteY3-548" fmla="*/ 5888800 h 5888800"/>
              <a:gd name="connsiteX4-549" fmla="*/ 330408 w 5280313"/>
              <a:gd name="connsiteY4-550" fmla="*/ 4448640 h 5888800"/>
              <a:gd name="connsiteX0-551" fmla="*/ 330408 w 5280313"/>
              <a:gd name="connsiteY0-552" fmla="*/ 4448640 h 5888800"/>
              <a:gd name="connsiteX1-553" fmla="*/ 2029935 w 5280313"/>
              <a:gd name="connsiteY1-554" fmla="*/ 0 h 5888800"/>
              <a:gd name="connsiteX2-555" fmla="*/ 5280313 w 5280313"/>
              <a:gd name="connsiteY2-556" fmla="*/ 25220 h 5888800"/>
              <a:gd name="connsiteX3-557" fmla="*/ 330408 w 5280313"/>
              <a:gd name="connsiteY3-558" fmla="*/ 5888800 h 5888800"/>
              <a:gd name="connsiteX4-559" fmla="*/ 330408 w 5280313"/>
              <a:gd name="connsiteY4-560" fmla="*/ 4448640 h 5888800"/>
              <a:gd name="connsiteX0-561" fmla="*/ 53334 w 5003239"/>
              <a:gd name="connsiteY0-562" fmla="*/ 4448640 h 5888800"/>
              <a:gd name="connsiteX1-563" fmla="*/ 1752861 w 5003239"/>
              <a:gd name="connsiteY1-564" fmla="*/ 0 h 5888800"/>
              <a:gd name="connsiteX2-565" fmla="*/ 5003239 w 5003239"/>
              <a:gd name="connsiteY2-566" fmla="*/ 25220 h 5888800"/>
              <a:gd name="connsiteX3-567" fmla="*/ 53334 w 5003239"/>
              <a:gd name="connsiteY3-568" fmla="*/ 5888800 h 5888800"/>
              <a:gd name="connsiteX4-569" fmla="*/ 53334 w 5003239"/>
              <a:gd name="connsiteY4-570" fmla="*/ 4448640 h 5888800"/>
              <a:gd name="connsiteX0-571" fmla="*/ 53334 w 5003239"/>
              <a:gd name="connsiteY0-572" fmla="*/ 4448640 h 5888800"/>
              <a:gd name="connsiteX1-573" fmla="*/ 1752861 w 5003239"/>
              <a:gd name="connsiteY1-574" fmla="*/ 0 h 5888800"/>
              <a:gd name="connsiteX2-575" fmla="*/ 5003239 w 5003239"/>
              <a:gd name="connsiteY2-576" fmla="*/ 25220 h 5888800"/>
              <a:gd name="connsiteX3-577" fmla="*/ 53334 w 5003239"/>
              <a:gd name="connsiteY3-578" fmla="*/ 5888800 h 5888800"/>
              <a:gd name="connsiteX4-579" fmla="*/ 53334 w 5003239"/>
              <a:gd name="connsiteY4-580" fmla="*/ 4448640 h 5888800"/>
              <a:gd name="connsiteX0-581" fmla="*/ 53334 w 5003239"/>
              <a:gd name="connsiteY0-582" fmla="*/ 4448640 h 6896912"/>
              <a:gd name="connsiteX1-583" fmla="*/ 1752861 w 5003239"/>
              <a:gd name="connsiteY1-584" fmla="*/ 0 h 6896912"/>
              <a:gd name="connsiteX2-585" fmla="*/ 5003239 w 5003239"/>
              <a:gd name="connsiteY2-586" fmla="*/ 25220 h 6896912"/>
              <a:gd name="connsiteX3-587" fmla="*/ 53335 w 5003239"/>
              <a:gd name="connsiteY3-588" fmla="*/ 6896912 h 6896912"/>
              <a:gd name="connsiteX4-589" fmla="*/ 53334 w 5003239"/>
              <a:gd name="connsiteY4-590" fmla="*/ 4448640 h 6896912"/>
              <a:gd name="connsiteX0-591" fmla="*/ 53334 w 5003239"/>
              <a:gd name="connsiteY0-592" fmla="*/ 4448640 h 6896912"/>
              <a:gd name="connsiteX1-593" fmla="*/ 1752861 w 5003239"/>
              <a:gd name="connsiteY1-594" fmla="*/ 0 h 6896912"/>
              <a:gd name="connsiteX2-595" fmla="*/ 5003239 w 5003239"/>
              <a:gd name="connsiteY2-596" fmla="*/ 25220 h 6896912"/>
              <a:gd name="connsiteX3-597" fmla="*/ 53335 w 5003239"/>
              <a:gd name="connsiteY3-598" fmla="*/ 6896912 h 6896912"/>
              <a:gd name="connsiteX4-599" fmla="*/ 53334 w 5003239"/>
              <a:gd name="connsiteY4-600" fmla="*/ 4448640 h 6896912"/>
              <a:gd name="connsiteX0-601" fmla="*/ 53334 w 5003239"/>
              <a:gd name="connsiteY0-602" fmla="*/ 4423420 h 6871692"/>
              <a:gd name="connsiteX1-603" fmla="*/ 2910356 w 5003239"/>
              <a:gd name="connsiteY1-604" fmla="*/ 0 h 6871692"/>
              <a:gd name="connsiteX2-605" fmla="*/ 5003239 w 5003239"/>
              <a:gd name="connsiteY2-606" fmla="*/ 0 h 6871692"/>
              <a:gd name="connsiteX3-607" fmla="*/ 53335 w 5003239"/>
              <a:gd name="connsiteY3-608" fmla="*/ 6871692 h 6871692"/>
              <a:gd name="connsiteX4-609" fmla="*/ 53334 w 5003239"/>
              <a:gd name="connsiteY4-610" fmla="*/ 4423420 h 6871692"/>
              <a:gd name="connsiteX0-611" fmla="*/ 53334 w 5003239"/>
              <a:gd name="connsiteY0-612" fmla="*/ 4423420 h 6871692"/>
              <a:gd name="connsiteX1-613" fmla="*/ 2346888 w 5003239"/>
              <a:gd name="connsiteY1-614" fmla="*/ 0 h 6871692"/>
              <a:gd name="connsiteX2-615" fmla="*/ 5003239 w 5003239"/>
              <a:gd name="connsiteY2-616" fmla="*/ 0 h 6871692"/>
              <a:gd name="connsiteX3-617" fmla="*/ 53335 w 5003239"/>
              <a:gd name="connsiteY3-618" fmla="*/ 6871692 h 6871692"/>
              <a:gd name="connsiteX4-619" fmla="*/ 53334 w 5003239"/>
              <a:gd name="connsiteY4-620" fmla="*/ 4423420 h 6871692"/>
              <a:gd name="connsiteX0-621" fmla="*/ 53334 w 5003238"/>
              <a:gd name="connsiteY0-622" fmla="*/ 2839244 h 6871692"/>
              <a:gd name="connsiteX1-623" fmla="*/ 2346887 w 5003238"/>
              <a:gd name="connsiteY1-624" fmla="*/ 0 h 6871692"/>
              <a:gd name="connsiteX2-625" fmla="*/ 5003238 w 5003238"/>
              <a:gd name="connsiteY2-626" fmla="*/ 0 h 6871692"/>
              <a:gd name="connsiteX3-627" fmla="*/ 53334 w 5003238"/>
              <a:gd name="connsiteY3-628" fmla="*/ 6871692 h 6871692"/>
              <a:gd name="connsiteX4-629" fmla="*/ 53334 w 5003238"/>
              <a:gd name="connsiteY4-630" fmla="*/ 2839244 h 6871692"/>
              <a:gd name="connsiteX0-631" fmla="*/ 0 w 4949904"/>
              <a:gd name="connsiteY0-632" fmla="*/ 2839244 h 6871692"/>
              <a:gd name="connsiteX1-633" fmla="*/ 2293553 w 4949904"/>
              <a:gd name="connsiteY1-634" fmla="*/ 0 h 6871692"/>
              <a:gd name="connsiteX2-635" fmla="*/ 4949904 w 4949904"/>
              <a:gd name="connsiteY2-636" fmla="*/ 0 h 6871692"/>
              <a:gd name="connsiteX3-637" fmla="*/ 0 w 4949904"/>
              <a:gd name="connsiteY3-638" fmla="*/ 6871692 h 6871692"/>
              <a:gd name="connsiteX4-639" fmla="*/ 0 w 4949904"/>
              <a:gd name="connsiteY4-640" fmla="*/ 2839244 h 6871692"/>
              <a:gd name="connsiteX0-641" fmla="*/ 0 w 4949904"/>
              <a:gd name="connsiteY0-642" fmla="*/ 2839244 h 6871692"/>
              <a:gd name="connsiteX1-643" fmla="*/ 2293553 w 4949904"/>
              <a:gd name="connsiteY1-644" fmla="*/ 0 h 6871692"/>
              <a:gd name="connsiteX2-645" fmla="*/ 4949904 w 4949904"/>
              <a:gd name="connsiteY2-646" fmla="*/ 0 h 6871692"/>
              <a:gd name="connsiteX3-647" fmla="*/ 0 w 4949904"/>
              <a:gd name="connsiteY3-648" fmla="*/ 6871692 h 6871692"/>
              <a:gd name="connsiteX4-649" fmla="*/ 0 w 4949904"/>
              <a:gd name="connsiteY4-650" fmla="*/ 2839244 h 6871692"/>
              <a:gd name="connsiteX0-651" fmla="*/ 16388 w 4966292"/>
              <a:gd name="connsiteY0-652" fmla="*/ 2839244 h 6871692"/>
              <a:gd name="connsiteX1-653" fmla="*/ 2309941 w 4966292"/>
              <a:gd name="connsiteY1-654" fmla="*/ 0 h 6871692"/>
              <a:gd name="connsiteX2-655" fmla="*/ 4966292 w 4966292"/>
              <a:gd name="connsiteY2-656" fmla="*/ 0 h 6871692"/>
              <a:gd name="connsiteX3-657" fmla="*/ 16388 w 4966292"/>
              <a:gd name="connsiteY3-658" fmla="*/ 6871692 h 6871692"/>
              <a:gd name="connsiteX4-659" fmla="*/ 16388 w 4966292"/>
              <a:gd name="connsiteY4-660" fmla="*/ 2839244 h 6871692"/>
              <a:gd name="connsiteX0-661" fmla="*/ 16388 w 3839354"/>
              <a:gd name="connsiteY0-662" fmla="*/ 2839244 h 6871692"/>
              <a:gd name="connsiteX1-663" fmla="*/ 2309941 w 3839354"/>
              <a:gd name="connsiteY1-664" fmla="*/ 0 h 6871692"/>
              <a:gd name="connsiteX2-665" fmla="*/ 3839354 w 3839354"/>
              <a:gd name="connsiteY2-666" fmla="*/ 0 h 6871692"/>
              <a:gd name="connsiteX3-667" fmla="*/ 16388 w 3839354"/>
              <a:gd name="connsiteY3-668" fmla="*/ 6871692 h 6871692"/>
              <a:gd name="connsiteX4-669" fmla="*/ 16388 w 3839354"/>
              <a:gd name="connsiteY4-670" fmla="*/ 2839244 h 6871692"/>
              <a:gd name="connsiteX0-671" fmla="*/ 16388 w 3839354"/>
              <a:gd name="connsiteY0-672" fmla="*/ 2407196 h 6871692"/>
              <a:gd name="connsiteX1-673" fmla="*/ 2309941 w 3839354"/>
              <a:gd name="connsiteY1-674" fmla="*/ 0 h 6871692"/>
              <a:gd name="connsiteX2-675" fmla="*/ 3839354 w 3839354"/>
              <a:gd name="connsiteY2-676" fmla="*/ 0 h 6871692"/>
              <a:gd name="connsiteX3-677" fmla="*/ 16388 w 3839354"/>
              <a:gd name="connsiteY3-678" fmla="*/ 6871692 h 6871692"/>
              <a:gd name="connsiteX4-679" fmla="*/ 16388 w 3839354"/>
              <a:gd name="connsiteY4-680" fmla="*/ 2407196 h 6871692"/>
              <a:gd name="connsiteX0-681" fmla="*/ 0 w 3822966"/>
              <a:gd name="connsiteY0-682" fmla="*/ 2407196 h 6871692"/>
              <a:gd name="connsiteX1-683" fmla="*/ 2293553 w 3822966"/>
              <a:gd name="connsiteY1-684" fmla="*/ 0 h 6871692"/>
              <a:gd name="connsiteX2-685" fmla="*/ 3822966 w 3822966"/>
              <a:gd name="connsiteY2-686" fmla="*/ 0 h 6871692"/>
              <a:gd name="connsiteX3-687" fmla="*/ 0 w 3822966"/>
              <a:gd name="connsiteY3-688" fmla="*/ 6871692 h 6871692"/>
              <a:gd name="connsiteX4-689" fmla="*/ 0 w 3822966"/>
              <a:gd name="connsiteY4-690" fmla="*/ 2407196 h 6871692"/>
              <a:gd name="connsiteX0-691" fmla="*/ 0 w 3822966"/>
              <a:gd name="connsiteY0-692" fmla="*/ 2407196 h 6871692"/>
              <a:gd name="connsiteX1-693" fmla="*/ 2293553 w 3822966"/>
              <a:gd name="connsiteY1-694" fmla="*/ 0 h 6871692"/>
              <a:gd name="connsiteX2-695" fmla="*/ 3822966 w 3822966"/>
              <a:gd name="connsiteY2-696" fmla="*/ 0 h 6871692"/>
              <a:gd name="connsiteX3-697" fmla="*/ 0 w 3822966"/>
              <a:gd name="connsiteY3-698" fmla="*/ 6871692 h 6871692"/>
              <a:gd name="connsiteX4-699" fmla="*/ 0 w 3822966"/>
              <a:gd name="connsiteY4-700" fmla="*/ 2407196 h 6871692"/>
              <a:gd name="connsiteX0-701" fmla="*/ 0 w 3822966"/>
              <a:gd name="connsiteY0-702" fmla="*/ 2407196 h 6871692"/>
              <a:gd name="connsiteX1-703" fmla="*/ 2293553 w 3822966"/>
              <a:gd name="connsiteY1-704" fmla="*/ 0 h 6871692"/>
              <a:gd name="connsiteX2-705" fmla="*/ 3822966 w 3822966"/>
              <a:gd name="connsiteY2-706" fmla="*/ 0 h 6871692"/>
              <a:gd name="connsiteX3-707" fmla="*/ 0 w 3822966"/>
              <a:gd name="connsiteY3-708" fmla="*/ 6871692 h 6871692"/>
              <a:gd name="connsiteX4-709" fmla="*/ 0 w 3822966"/>
              <a:gd name="connsiteY4-710" fmla="*/ 2407196 h 6871692"/>
              <a:gd name="connsiteX0-711" fmla="*/ 0 w 3822966"/>
              <a:gd name="connsiteY0-712" fmla="*/ 2407196 h 6871692"/>
              <a:gd name="connsiteX1-713" fmla="*/ 2293553 w 3822966"/>
              <a:gd name="connsiteY1-714" fmla="*/ 0 h 6871692"/>
              <a:gd name="connsiteX2-715" fmla="*/ 3822966 w 3822966"/>
              <a:gd name="connsiteY2-716" fmla="*/ 0 h 6871692"/>
              <a:gd name="connsiteX3-717" fmla="*/ 0 w 3822966"/>
              <a:gd name="connsiteY3-718" fmla="*/ 6871692 h 6871692"/>
              <a:gd name="connsiteX4-719" fmla="*/ 0 w 3822966"/>
              <a:gd name="connsiteY4-720" fmla="*/ 2407196 h 6871692"/>
              <a:gd name="connsiteX0-721" fmla="*/ 0 w 3822966"/>
              <a:gd name="connsiteY0-722" fmla="*/ 2407196 h 6871692"/>
              <a:gd name="connsiteX1-723" fmla="*/ 2293553 w 3822966"/>
              <a:gd name="connsiteY1-724" fmla="*/ 0 h 6871692"/>
              <a:gd name="connsiteX2-725" fmla="*/ 3822966 w 3822966"/>
              <a:gd name="connsiteY2-726" fmla="*/ 0 h 6871692"/>
              <a:gd name="connsiteX3-727" fmla="*/ 0 w 3822966"/>
              <a:gd name="connsiteY3-728" fmla="*/ 6871692 h 6871692"/>
              <a:gd name="connsiteX4-729" fmla="*/ 0 w 3822966"/>
              <a:gd name="connsiteY4-730" fmla="*/ 2407196 h 6871692"/>
              <a:gd name="connsiteX0-731" fmla="*/ 0 w 9055173"/>
              <a:gd name="connsiteY0-732" fmla="*/ 2407196 h 6871692"/>
              <a:gd name="connsiteX1-733" fmla="*/ 2293553 w 9055173"/>
              <a:gd name="connsiteY1-734" fmla="*/ 0 h 6871692"/>
              <a:gd name="connsiteX2-735" fmla="*/ 9055173 w 9055173"/>
              <a:gd name="connsiteY2-736" fmla="*/ 0 h 6871692"/>
              <a:gd name="connsiteX3-737" fmla="*/ 0 w 9055173"/>
              <a:gd name="connsiteY3-738" fmla="*/ 6871692 h 6871692"/>
              <a:gd name="connsiteX4-739" fmla="*/ 0 w 9055173"/>
              <a:gd name="connsiteY4-740" fmla="*/ 2407196 h 6871692"/>
              <a:gd name="connsiteX0-741" fmla="*/ 0 w 9055173"/>
              <a:gd name="connsiteY0-742" fmla="*/ 2407196 h 6871692"/>
              <a:gd name="connsiteX1-743" fmla="*/ 7203776 w 9055173"/>
              <a:gd name="connsiteY1-744" fmla="*/ 0 h 6871692"/>
              <a:gd name="connsiteX2-745" fmla="*/ 9055173 w 9055173"/>
              <a:gd name="connsiteY2-746" fmla="*/ 0 h 6871692"/>
              <a:gd name="connsiteX3-747" fmla="*/ 0 w 9055173"/>
              <a:gd name="connsiteY3-748" fmla="*/ 6871692 h 6871692"/>
              <a:gd name="connsiteX4-749" fmla="*/ 0 w 9055173"/>
              <a:gd name="connsiteY4-750" fmla="*/ 2407196 h 6871692"/>
              <a:gd name="connsiteX0-751" fmla="*/ 0 w 10221788"/>
              <a:gd name="connsiteY0-752" fmla="*/ 2407196 h 6871692"/>
              <a:gd name="connsiteX1-753" fmla="*/ 7203776 w 10221788"/>
              <a:gd name="connsiteY1-754" fmla="*/ 0 h 6871692"/>
              <a:gd name="connsiteX2-755" fmla="*/ 10221788 w 10221788"/>
              <a:gd name="connsiteY2-756" fmla="*/ 3415308 h 6871692"/>
              <a:gd name="connsiteX3-757" fmla="*/ 0 w 10221788"/>
              <a:gd name="connsiteY3-758" fmla="*/ 6871692 h 6871692"/>
              <a:gd name="connsiteX4-759" fmla="*/ 0 w 10221788"/>
              <a:gd name="connsiteY4-760" fmla="*/ 2407196 h 6871692"/>
              <a:gd name="connsiteX0-761" fmla="*/ 0 w 10221788"/>
              <a:gd name="connsiteY0-762" fmla="*/ 1296144 h 5760640"/>
              <a:gd name="connsiteX1-763" fmla="*/ 10221788 w 10221788"/>
              <a:gd name="connsiteY1-764" fmla="*/ 0 h 5760640"/>
              <a:gd name="connsiteX2-765" fmla="*/ 10221788 w 10221788"/>
              <a:gd name="connsiteY2-766" fmla="*/ 2304256 h 5760640"/>
              <a:gd name="connsiteX3-767" fmla="*/ 0 w 10221788"/>
              <a:gd name="connsiteY3-768" fmla="*/ 5760640 h 5760640"/>
              <a:gd name="connsiteX4-769" fmla="*/ 0 w 10221788"/>
              <a:gd name="connsiteY4-770" fmla="*/ 1296144 h 5760640"/>
              <a:gd name="connsiteX0-771" fmla="*/ 1 w 10221789"/>
              <a:gd name="connsiteY0-772" fmla="*/ 1296144 h 9175948"/>
              <a:gd name="connsiteX1-773" fmla="*/ 10221789 w 10221789"/>
              <a:gd name="connsiteY1-774" fmla="*/ 0 h 9175948"/>
              <a:gd name="connsiteX2-775" fmla="*/ 10221789 w 10221789"/>
              <a:gd name="connsiteY2-776" fmla="*/ 2304256 h 9175948"/>
              <a:gd name="connsiteX3-777" fmla="*/ 0 w 10221789"/>
              <a:gd name="connsiteY3-778" fmla="*/ 9175948 h 9175948"/>
              <a:gd name="connsiteX4-779" fmla="*/ 1 w 10221789"/>
              <a:gd name="connsiteY4-780" fmla="*/ 1296144 h 9175948"/>
              <a:gd name="connsiteX0-781" fmla="*/ 1 w 10221789"/>
              <a:gd name="connsiteY0-782" fmla="*/ 1296144 h 9175948"/>
              <a:gd name="connsiteX1-783" fmla="*/ 10221789 w 10221789"/>
              <a:gd name="connsiteY1-784" fmla="*/ 0 h 9175948"/>
              <a:gd name="connsiteX2-785" fmla="*/ 10221789 w 10221789"/>
              <a:gd name="connsiteY2-786" fmla="*/ 2304256 h 9175948"/>
              <a:gd name="connsiteX3-787" fmla="*/ 0 w 10221789"/>
              <a:gd name="connsiteY3-788" fmla="*/ 9175948 h 9175948"/>
              <a:gd name="connsiteX4-789" fmla="*/ 1 w 10221789"/>
              <a:gd name="connsiteY4-790" fmla="*/ 1296144 h 9175948"/>
              <a:gd name="connsiteX0-791" fmla="*/ 1 w 10221789"/>
              <a:gd name="connsiteY0-792" fmla="*/ 1296144 h 9175948"/>
              <a:gd name="connsiteX1-793" fmla="*/ 10221789 w 10221789"/>
              <a:gd name="connsiteY1-794" fmla="*/ 0 h 9175948"/>
              <a:gd name="connsiteX2-795" fmla="*/ 10221789 w 10221789"/>
              <a:gd name="connsiteY2-796" fmla="*/ 2304256 h 9175948"/>
              <a:gd name="connsiteX3-797" fmla="*/ 0 w 10221789"/>
              <a:gd name="connsiteY3-798" fmla="*/ 9175948 h 9175948"/>
              <a:gd name="connsiteX4-799" fmla="*/ 1 w 10221789"/>
              <a:gd name="connsiteY4-800" fmla="*/ 1296144 h 9175948"/>
              <a:gd name="connsiteX0-801" fmla="*/ 0 w 10221789"/>
              <a:gd name="connsiteY0-802" fmla="*/ 2304256 h 9175948"/>
              <a:gd name="connsiteX1-803" fmla="*/ 10221789 w 10221789"/>
              <a:gd name="connsiteY1-804" fmla="*/ 0 h 9175948"/>
              <a:gd name="connsiteX2-805" fmla="*/ 10221789 w 10221789"/>
              <a:gd name="connsiteY2-806" fmla="*/ 2304256 h 9175948"/>
              <a:gd name="connsiteX3-807" fmla="*/ 0 w 10221789"/>
              <a:gd name="connsiteY3-808" fmla="*/ 9175948 h 9175948"/>
              <a:gd name="connsiteX4-809" fmla="*/ 0 w 10221789"/>
              <a:gd name="connsiteY4-810" fmla="*/ 2304256 h 9175948"/>
              <a:gd name="connsiteX0-811" fmla="*/ 0 w 10221789"/>
              <a:gd name="connsiteY0-812" fmla="*/ 2304256 h 9175948"/>
              <a:gd name="connsiteX1-813" fmla="*/ 10221789 w 10221789"/>
              <a:gd name="connsiteY1-814" fmla="*/ 0 h 9175948"/>
              <a:gd name="connsiteX2-815" fmla="*/ 10221789 w 10221789"/>
              <a:gd name="connsiteY2-816" fmla="*/ 2304256 h 9175948"/>
              <a:gd name="connsiteX3-817" fmla="*/ 0 w 10221789"/>
              <a:gd name="connsiteY3-818" fmla="*/ 9175948 h 9175948"/>
              <a:gd name="connsiteX4-819" fmla="*/ 0 w 10221789"/>
              <a:gd name="connsiteY4-820" fmla="*/ 2304256 h 9175948"/>
              <a:gd name="connsiteX0-821" fmla="*/ 0 w 10221789"/>
              <a:gd name="connsiteY0-822" fmla="*/ 2304256 h 9175948"/>
              <a:gd name="connsiteX1-823" fmla="*/ 10221789 w 10221789"/>
              <a:gd name="connsiteY1-824" fmla="*/ 0 h 9175948"/>
              <a:gd name="connsiteX2-825" fmla="*/ 10221789 w 10221789"/>
              <a:gd name="connsiteY2-826" fmla="*/ 2304256 h 9175948"/>
              <a:gd name="connsiteX3-827" fmla="*/ 0 w 10221789"/>
              <a:gd name="connsiteY3-828" fmla="*/ 9175948 h 9175948"/>
              <a:gd name="connsiteX4-829" fmla="*/ 0 w 10221789"/>
              <a:gd name="connsiteY4-830" fmla="*/ 2304256 h 9175948"/>
              <a:gd name="connsiteX0-831" fmla="*/ 0 w 10221789"/>
              <a:gd name="connsiteY0-832" fmla="*/ 2304256 h 9175948"/>
              <a:gd name="connsiteX1-833" fmla="*/ 10221789 w 10221789"/>
              <a:gd name="connsiteY1-834" fmla="*/ 0 h 9175948"/>
              <a:gd name="connsiteX2-835" fmla="*/ 10221789 w 10221789"/>
              <a:gd name="connsiteY2-836" fmla="*/ 2304256 h 9175948"/>
              <a:gd name="connsiteX3-837" fmla="*/ 0 w 10221789"/>
              <a:gd name="connsiteY3-838" fmla="*/ 9175948 h 9175948"/>
              <a:gd name="connsiteX4-839" fmla="*/ 0 w 10221789"/>
              <a:gd name="connsiteY4-840" fmla="*/ 2304256 h 9175948"/>
              <a:gd name="connsiteX0-841" fmla="*/ 0 w 10221789"/>
              <a:gd name="connsiteY0-842" fmla="*/ 1296144 h 9175948"/>
              <a:gd name="connsiteX1-843" fmla="*/ 10221789 w 10221789"/>
              <a:gd name="connsiteY1-844" fmla="*/ 0 h 9175948"/>
              <a:gd name="connsiteX2-845" fmla="*/ 10221789 w 10221789"/>
              <a:gd name="connsiteY2-846" fmla="*/ 2304256 h 9175948"/>
              <a:gd name="connsiteX3-847" fmla="*/ 0 w 10221789"/>
              <a:gd name="connsiteY3-848" fmla="*/ 9175948 h 9175948"/>
              <a:gd name="connsiteX4-849" fmla="*/ 0 w 10221789"/>
              <a:gd name="connsiteY4-850" fmla="*/ 1296144 h 9175948"/>
              <a:gd name="connsiteX0-851" fmla="*/ 0 w 10221789"/>
              <a:gd name="connsiteY0-852" fmla="*/ 1296144 h 9175948"/>
              <a:gd name="connsiteX1-853" fmla="*/ 10221789 w 10221789"/>
              <a:gd name="connsiteY1-854" fmla="*/ 0 h 9175948"/>
              <a:gd name="connsiteX2-855" fmla="*/ 10221789 w 10221789"/>
              <a:gd name="connsiteY2-856" fmla="*/ 1584176 h 9175948"/>
              <a:gd name="connsiteX3-857" fmla="*/ 0 w 10221789"/>
              <a:gd name="connsiteY3-858" fmla="*/ 9175948 h 9175948"/>
              <a:gd name="connsiteX4-859" fmla="*/ 0 w 10221789"/>
              <a:gd name="connsiteY4-860" fmla="*/ 1296144 h 9175948"/>
              <a:gd name="connsiteX0-861" fmla="*/ 0 w 10502955"/>
              <a:gd name="connsiteY0-862" fmla="*/ 1296144 h 9175948"/>
              <a:gd name="connsiteX1-863" fmla="*/ 10502955 w 10502955"/>
              <a:gd name="connsiteY1-864" fmla="*/ 0 h 9175948"/>
              <a:gd name="connsiteX2-865" fmla="*/ 10502955 w 10502955"/>
              <a:gd name="connsiteY2-866" fmla="*/ 1584176 h 9175948"/>
              <a:gd name="connsiteX3-867" fmla="*/ 281166 w 10502955"/>
              <a:gd name="connsiteY3-868" fmla="*/ 9175948 h 9175948"/>
              <a:gd name="connsiteX4-869" fmla="*/ 0 w 10502955"/>
              <a:gd name="connsiteY4-870" fmla="*/ 1296144 h 9175948"/>
              <a:gd name="connsiteX0-871" fmla="*/ 0 w 10502955"/>
              <a:gd name="connsiteY0-872" fmla="*/ 1296144 h 7735788"/>
              <a:gd name="connsiteX1-873" fmla="*/ 10502955 w 10502955"/>
              <a:gd name="connsiteY1-874" fmla="*/ 0 h 7735788"/>
              <a:gd name="connsiteX2-875" fmla="*/ 10502955 w 10502955"/>
              <a:gd name="connsiteY2-876" fmla="*/ 1584176 h 7735788"/>
              <a:gd name="connsiteX3-877" fmla="*/ 0 w 10502955"/>
              <a:gd name="connsiteY3-878" fmla="*/ 7735788 h 7735788"/>
              <a:gd name="connsiteX4-879" fmla="*/ 0 w 10502955"/>
              <a:gd name="connsiteY4-880" fmla="*/ 1296144 h 7735788"/>
              <a:gd name="connsiteX0-881" fmla="*/ 0 w 10502955"/>
              <a:gd name="connsiteY0-882" fmla="*/ 1296144 h 7735788"/>
              <a:gd name="connsiteX1-883" fmla="*/ 10221789 w 10502955"/>
              <a:gd name="connsiteY1-884" fmla="*/ 0 h 7735788"/>
              <a:gd name="connsiteX2-885" fmla="*/ 10502955 w 10502955"/>
              <a:gd name="connsiteY2-886" fmla="*/ 1584176 h 7735788"/>
              <a:gd name="connsiteX3-887" fmla="*/ 0 w 10502955"/>
              <a:gd name="connsiteY3-888" fmla="*/ 7735788 h 7735788"/>
              <a:gd name="connsiteX4-889" fmla="*/ 0 w 10502955"/>
              <a:gd name="connsiteY4-890" fmla="*/ 1296144 h 7735788"/>
              <a:gd name="connsiteX0-891" fmla="*/ 0 w 10221789"/>
              <a:gd name="connsiteY0-892" fmla="*/ 1296144 h 7735788"/>
              <a:gd name="connsiteX1-893" fmla="*/ 10221789 w 10221789"/>
              <a:gd name="connsiteY1-894" fmla="*/ 0 h 7735788"/>
              <a:gd name="connsiteX2-895" fmla="*/ 10221789 w 10221789"/>
              <a:gd name="connsiteY2-896" fmla="*/ 1440160 h 7735788"/>
              <a:gd name="connsiteX3-897" fmla="*/ 0 w 10221789"/>
              <a:gd name="connsiteY3-898" fmla="*/ 7735788 h 7735788"/>
              <a:gd name="connsiteX4-899" fmla="*/ 0 w 10221789"/>
              <a:gd name="connsiteY4-900" fmla="*/ 1296144 h 7735788"/>
              <a:gd name="connsiteX0-901" fmla="*/ 0 w 10221789"/>
              <a:gd name="connsiteY0-902" fmla="*/ 1296144 h 7735788"/>
              <a:gd name="connsiteX1-903" fmla="*/ 10221789 w 10221789"/>
              <a:gd name="connsiteY1-904" fmla="*/ 0 h 7735788"/>
              <a:gd name="connsiteX2-905" fmla="*/ 10221789 w 10221789"/>
              <a:gd name="connsiteY2-906" fmla="*/ 1296144 h 7735788"/>
              <a:gd name="connsiteX3-907" fmla="*/ 0 w 10221789"/>
              <a:gd name="connsiteY3-908" fmla="*/ 7735788 h 7735788"/>
              <a:gd name="connsiteX4-909" fmla="*/ 0 w 10221789"/>
              <a:gd name="connsiteY4-910" fmla="*/ 1296144 h 7735788"/>
              <a:gd name="connsiteX0-911" fmla="*/ 0 w 10221789"/>
              <a:gd name="connsiteY0-912" fmla="*/ 4032448 h 7846712"/>
              <a:gd name="connsiteX1-913" fmla="*/ 10221789 w 10221789"/>
              <a:gd name="connsiteY1-914" fmla="*/ 0 h 7846712"/>
              <a:gd name="connsiteX2-915" fmla="*/ 10221789 w 10221789"/>
              <a:gd name="connsiteY2-916" fmla="*/ 1296144 h 7846712"/>
              <a:gd name="connsiteX3-917" fmla="*/ 0 w 10221789"/>
              <a:gd name="connsiteY3-918" fmla="*/ 7735788 h 7846712"/>
              <a:gd name="connsiteX4-919" fmla="*/ 0 w 10221789"/>
              <a:gd name="connsiteY4-920" fmla="*/ 4032448 h 7846712"/>
              <a:gd name="connsiteX0-921" fmla="*/ 0 w 10221789"/>
              <a:gd name="connsiteY0-922" fmla="*/ 4032448 h 7735788"/>
              <a:gd name="connsiteX1-923" fmla="*/ 10221789 w 10221789"/>
              <a:gd name="connsiteY1-924" fmla="*/ 0 h 7735788"/>
              <a:gd name="connsiteX2-925" fmla="*/ 10221789 w 10221789"/>
              <a:gd name="connsiteY2-926" fmla="*/ 1296144 h 7735788"/>
              <a:gd name="connsiteX3-927" fmla="*/ 0 w 10221789"/>
              <a:gd name="connsiteY3-928" fmla="*/ 7735788 h 7735788"/>
              <a:gd name="connsiteX4-929" fmla="*/ 0 w 10221789"/>
              <a:gd name="connsiteY4-930" fmla="*/ 4032448 h 7735788"/>
              <a:gd name="connsiteX0-931" fmla="*/ 0 w 10221789"/>
              <a:gd name="connsiteY0-932" fmla="*/ 4032448 h 7735788"/>
              <a:gd name="connsiteX1-933" fmla="*/ 10221789 w 10221789"/>
              <a:gd name="connsiteY1-934" fmla="*/ 0 h 7735788"/>
              <a:gd name="connsiteX2-935" fmla="*/ 10221789 w 10221789"/>
              <a:gd name="connsiteY2-936" fmla="*/ 1296144 h 7735788"/>
              <a:gd name="connsiteX3-937" fmla="*/ 4788913 w 10221789"/>
              <a:gd name="connsiteY3-938" fmla="*/ 7735788 h 7735788"/>
              <a:gd name="connsiteX4-939" fmla="*/ 0 w 10221789"/>
              <a:gd name="connsiteY4-940" fmla="*/ 4032448 h 7735788"/>
              <a:gd name="connsiteX0-941" fmla="*/ 0 w 10221789"/>
              <a:gd name="connsiteY0-942" fmla="*/ 4032448 h 7735788"/>
              <a:gd name="connsiteX1-943" fmla="*/ 10221789 w 10221789"/>
              <a:gd name="connsiteY1-944" fmla="*/ 0 h 7735788"/>
              <a:gd name="connsiteX2-945" fmla="*/ 10221789 w 10221789"/>
              <a:gd name="connsiteY2-946" fmla="*/ 1296144 h 7735788"/>
              <a:gd name="connsiteX3-947" fmla="*/ 4788913 w 10221789"/>
              <a:gd name="connsiteY3-948" fmla="*/ 7735788 h 7735788"/>
              <a:gd name="connsiteX4-949" fmla="*/ 0 w 10221789"/>
              <a:gd name="connsiteY4-950" fmla="*/ 4032448 h 7735788"/>
              <a:gd name="connsiteX0-951" fmla="*/ 0 w 10221789"/>
              <a:gd name="connsiteY0-952" fmla="*/ 7735788 h 7735788"/>
              <a:gd name="connsiteX1-953" fmla="*/ 10221789 w 10221789"/>
              <a:gd name="connsiteY1-954" fmla="*/ 0 h 7735788"/>
              <a:gd name="connsiteX2-955" fmla="*/ 10221789 w 10221789"/>
              <a:gd name="connsiteY2-956" fmla="*/ 1296144 h 7735788"/>
              <a:gd name="connsiteX3-957" fmla="*/ 4788913 w 10221789"/>
              <a:gd name="connsiteY3-958" fmla="*/ 7735788 h 7735788"/>
              <a:gd name="connsiteX4-959" fmla="*/ 0 w 10221789"/>
              <a:gd name="connsiteY4-960" fmla="*/ 7735788 h 7735788"/>
              <a:gd name="connsiteX0-961" fmla="*/ 0 w 10221789"/>
              <a:gd name="connsiteY0-962" fmla="*/ 7735788 h 7735788"/>
              <a:gd name="connsiteX1-963" fmla="*/ 10221789 w 10221789"/>
              <a:gd name="connsiteY1-964" fmla="*/ 0 h 7735788"/>
              <a:gd name="connsiteX2-965" fmla="*/ 10221789 w 10221789"/>
              <a:gd name="connsiteY2-966" fmla="*/ 1296144 h 7735788"/>
              <a:gd name="connsiteX3-967" fmla="*/ 4788913 w 10221789"/>
              <a:gd name="connsiteY3-968" fmla="*/ 7735788 h 7735788"/>
              <a:gd name="connsiteX4-969" fmla="*/ 0 w 10221789"/>
              <a:gd name="connsiteY4-970" fmla="*/ 7735788 h 7735788"/>
              <a:gd name="connsiteX0-971" fmla="*/ 0 w 10221789"/>
              <a:gd name="connsiteY0-972" fmla="*/ 7735788 h 7735788"/>
              <a:gd name="connsiteX1-973" fmla="*/ 10221789 w 10221789"/>
              <a:gd name="connsiteY1-974" fmla="*/ 0 h 7735788"/>
              <a:gd name="connsiteX2-975" fmla="*/ 10221789 w 10221789"/>
              <a:gd name="connsiteY2-976" fmla="*/ 1296144 h 7735788"/>
              <a:gd name="connsiteX3-977" fmla="*/ 4788913 w 10221789"/>
              <a:gd name="connsiteY3-978" fmla="*/ 7735788 h 7735788"/>
              <a:gd name="connsiteX4-979" fmla="*/ 0 w 10221789"/>
              <a:gd name="connsiteY4-980" fmla="*/ 7735788 h 7735788"/>
              <a:gd name="connsiteX0-981" fmla="*/ 0 w 10221789"/>
              <a:gd name="connsiteY0-982" fmla="*/ 7735788 h 7735788"/>
              <a:gd name="connsiteX1-983" fmla="*/ 10221789 w 10221789"/>
              <a:gd name="connsiteY1-984" fmla="*/ 0 h 7735788"/>
              <a:gd name="connsiteX2-985" fmla="*/ 10221789 w 10221789"/>
              <a:gd name="connsiteY2-986" fmla="*/ 1296144 h 7735788"/>
              <a:gd name="connsiteX3-987" fmla="*/ 4788913 w 10221789"/>
              <a:gd name="connsiteY3-988" fmla="*/ 7735788 h 7735788"/>
              <a:gd name="connsiteX4-989" fmla="*/ 0 w 10221789"/>
              <a:gd name="connsiteY4-990" fmla="*/ 7735788 h 7735788"/>
              <a:gd name="connsiteX0-991" fmla="*/ 0 w 10221789"/>
              <a:gd name="connsiteY0-992" fmla="*/ 7735788 h 7735788"/>
              <a:gd name="connsiteX1-993" fmla="*/ 10221789 w 10221789"/>
              <a:gd name="connsiteY1-994" fmla="*/ 0 h 7735788"/>
              <a:gd name="connsiteX2-995" fmla="*/ 10221789 w 10221789"/>
              <a:gd name="connsiteY2-996" fmla="*/ 1296144 h 7735788"/>
              <a:gd name="connsiteX3-997" fmla="*/ 4788913 w 10221789"/>
              <a:gd name="connsiteY3-998" fmla="*/ 7735788 h 7735788"/>
              <a:gd name="connsiteX4-999" fmla="*/ 0 w 10221789"/>
              <a:gd name="connsiteY4-1000" fmla="*/ 7735788 h 7735788"/>
              <a:gd name="connsiteX0-1001" fmla="*/ 0 w 10221789"/>
              <a:gd name="connsiteY0-1002" fmla="*/ 7735788 h 7735788"/>
              <a:gd name="connsiteX1-1003" fmla="*/ 10221789 w 10221789"/>
              <a:gd name="connsiteY1-1004" fmla="*/ 0 h 7735788"/>
              <a:gd name="connsiteX2-1005" fmla="*/ 10221789 w 10221789"/>
              <a:gd name="connsiteY2-1006" fmla="*/ 1296144 h 7735788"/>
              <a:gd name="connsiteX3-1007" fmla="*/ 4788913 w 10221789"/>
              <a:gd name="connsiteY3-1008" fmla="*/ 7735788 h 7735788"/>
              <a:gd name="connsiteX4-1009" fmla="*/ 0 w 10221789"/>
              <a:gd name="connsiteY4-1010" fmla="*/ 7735788 h 7735788"/>
              <a:gd name="connsiteX0-1011" fmla="*/ 0 w 10221789"/>
              <a:gd name="connsiteY0-1012" fmla="*/ 7735788 h 7735788"/>
              <a:gd name="connsiteX1-1013" fmla="*/ 10221789 w 10221789"/>
              <a:gd name="connsiteY1-1014" fmla="*/ 0 h 7735788"/>
              <a:gd name="connsiteX2-1015" fmla="*/ 10221789 w 10221789"/>
              <a:gd name="connsiteY2-1016" fmla="*/ 1296144 h 7735788"/>
              <a:gd name="connsiteX3-1017" fmla="*/ 4788913 w 10221789"/>
              <a:gd name="connsiteY3-1018" fmla="*/ 7735788 h 7735788"/>
              <a:gd name="connsiteX4-1019" fmla="*/ 0 w 10221789"/>
              <a:gd name="connsiteY4-1020" fmla="*/ 7735788 h 7735788"/>
              <a:gd name="connsiteX0-1021" fmla="*/ 0 w 10221789"/>
              <a:gd name="connsiteY0-1022" fmla="*/ 7735788 h 7735788"/>
              <a:gd name="connsiteX1-1023" fmla="*/ 10221789 w 10221789"/>
              <a:gd name="connsiteY1-1024" fmla="*/ 0 h 7735788"/>
              <a:gd name="connsiteX2-1025" fmla="*/ 10221789 w 10221789"/>
              <a:gd name="connsiteY2-1026" fmla="*/ 864096 h 7735788"/>
              <a:gd name="connsiteX3-1027" fmla="*/ 4788913 w 10221789"/>
              <a:gd name="connsiteY3-1028" fmla="*/ 7735788 h 7735788"/>
              <a:gd name="connsiteX4-1029" fmla="*/ 0 w 10221789"/>
              <a:gd name="connsiteY4-1030" fmla="*/ 7735788 h 7735788"/>
              <a:gd name="connsiteX0-1031" fmla="*/ 0 w 10221789"/>
              <a:gd name="connsiteY0-1032" fmla="*/ 7735788 h 7735788"/>
              <a:gd name="connsiteX1-1033" fmla="*/ 10221789 w 10221789"/>
              <a:gd name="connsiteY1-1034" fmla="*/ 0 h 7735788"/>
              <a:gd name="connsiteX2-1035" fmla="*/ 10221789 w 10221789"/>
              <a:gd name="connsiteY2-1036" fmla="*/ 864096 h 7735788"/>
              <a:gd name="connsiteX3-1037" fmla="*/ 4788913 w 10221789"/>
              <a:gd name="connsiteY3-1038" fmla="*/ 7735788 h 7735788"/>
              <a:gd name="connsiteX4-1039" fmla="*/ 0 w 10221789"/>
              <a:gd name="connsiteY4-1040" fmla="*/ 7735788 h 7735788"/>
              <a:gd name="connsiteX0-1041" fmla="*/ 0 w 10221789"/>
              <a:gd name="connsiteY0-1042" fmla="*/ 7735788 h 7735788"/>
              <a:gd name="connsiteX1-1043" fmla="*/ 10221789 w 10221789"/>
              <a:gd name="connsiteY1-1044" fmla="*/ 0 h 7735788"/>
              <a:gd name="connsiteX2-1045" fmla="*/ 10221789 w 10221789"/>
              <a:gd name="connsiteY2-1046" fmla="*/ 864096 h 7735788"/>
              <a:gd name="connsiteX3-1047" fmla="*/ 4788913 w 10221789"/>
              <a:gd name="connsiteY3-1048" fmla="*/ 7735788 h 7735788"/>
              <a:gd name="connsiteX4-1049" fmla="*/ 0 w 10221789"/>
              <a:gd name="connsiteY4-1050" fmla="*/ 7735788 h 7735788"/>
              <a:gd name="connsiteX0-1051" fmla="*/ 0 w 10221789"/>
              <a:gd name="connsiteY0-1052" fmla="*/ 7735788 h 7735788"/>
              <a:gd name="connsiteX1-1053" fmla="*/ 10221789 w 10221789"/>
              <a:gd name="connsiteY1-1054" fmla="*/ 0 h 7735788"/>
              <a:gd name="connsiteX2-1055" fmla="*/ 10221789 w 10221789"/>
              <a:gd name="connsiteY2-1056" fmla="*/ 864096 h 7735788"/>
              <a:gd name="connsiteX3-1057" fmla="*/ 4788913 w 10221789"/>
              <a:gd name="connsiteY3-1058" fmla="*/ 7735788 h 7735788"/>
              <a:gd name="connsiteX4-1059" fmla="*/ 0 w 10221789"/>
              <a:gd name="connsiteY4-1060" fmla="*/ 7735788 h 7735788"/>
              <a:gd name="connsiteX0-1061" fmla="*/ 0 w 10221789"/>
              <a:gd name="connsiteY0-1062" fmla="*/ 7735788 h 7735788"/>
              <a:gd name="connsiteX1-1063" fmla="*/ 10221789 w 10221789"/>
              <a:gd name="connsiteY1-1064" fmla="*/ 0 h 7735788"/>
              <a:gd name="connsiteX2-1065" fmla="*/ 10221789 w 10221789"/>
              <a:gd name="connsiteY2-1066" fmla="*/ 864096 h 7735788"/>
              <a:gd name="connsiteX3-1067" fmla="*/ 5432876 w 10221789"/>
              <a:gd name="connsiteY3-1068" fmla="*/ 7735788 h 7735788"/>
              <a:gd name="connsiteX4-1069" fmla="*/ 0 w 10221789"/>
              <a:gd name="connsiteY4-1070" fmla="*/ 7735788 h 7735788"/>
              <a:gd name="connsiteX0-1071" fmla="*/ 0 w 10221789"/>
              <a:gd name="connsiteY0-1072" fmla="*/ 7735788 h 7735788"/>
              <a:gd name="connsiteX1-1073" fmla="*/ 10221789 w 10221789"/>
              <a:gd name="connsiteY1-1074" fmla="*/ 0 h 7735788"/>
              <a:gd name="connsiteX2-1075" fmla="*/ 10221789 w 10221789"/>
              <a:gd name="connsiteY2-1076" fmla="*/ 864096 h 7735788"/>
              <a:gd name="connsiteX3-1077" fmla="*/ 5432876 w 10221789"/>
              <a:gd name="connsiteY3-1078" fmla="*/ 7735788 h 7735788"/>
              <a:gd name="connsiteX4-1079" fmla="*/ 0 w 10221789"/>
              <a:gd name="connsiteY4-1080" fmla="*/ 7735788 h 7735788"/>
              <a:gd name="connsiteX0-1081" fmla="*/ 0 w 10221789"/>
              <a:gd name="connsiteY0-1082" fmla="*/ 7735788 h 7735788"/>
              <a:gd name="connsiteX1-1083" fmla="*/ 10221789 w 10221789"/>
              <a:gd name="connsiteY1-1084" fmla="*/ 0 h 7735788"/>
              <a:gd name="connsiteX2-1085" fmla="*/ 10221789 w 10221789"/>
              <a:gd name="connsiteY2-1086" fmla="*/ 864096 h 7735788"/>
              <a:gd name="connsiteX3-1087" fmla="*/ 5432876 w 10221789"/>
              <a:gd name="connsiteY3-1088" fmla="*/ 7735788 h 7735788"/>
              <a:gd name="connsiteX4-1089" fmla="*/ 0 w 10221789"/>
              <a:gd name="connsiteY4-1090" fmla="*/ 7735788 h 7735788"/>
              <a:gd name="connsiteX0-1091" fmla="*/ 0 w 8813686"/>
              <a:gd name="connsiteY0-1092" fmla="*/ 7735788 h 7735788"/>
              <a:gd name="connsiteX1-1093" fmla="*/ 8813686 w 8813686"/>
              <a:gd name="connsiteY1-1094" fmla="*/ 0 h 7735788"/>
              <a:gd name="connsiteX2-1095" fmla="*/ 8813686 w 8813686"/>
              <a:gd name="connsiteY2-1096" fmla="*/ 864096 h 7735788"/>
              <a:gd name="connsiteX3-1097" fmla="*/ 4024773 w 8813686"/>
              <a:gd name="connsiteY3-1098" fmla="*/ 7735788 h 7735788"/>
              <a:gd name="connsiteX4-1099" fmla="*/ 0 w 8813686"/>
              <a:gd name="connsiteY4-1100" fmla="*/ 7735788 h 7735788"/>
              <a:gd name="connsiteX0-1101" fmla="*/ 0 w 8813686"/>
              <a:gd name="connsiteY0-1102" fmla="*/ 7735788 h 7735788"/>
              <a:gd name="connsiteX1-1103" fmla="*/ 8813686 w 8813686"/>
              <a:gd name="connsiteY1-1104" fmla="*/ 0 h 7735788"/>
              <a:gd name="connsiteX2-1105" fmla="*/ 8813686 w 8813686"/>
              <a:gd name="connsiteY2-1106" fmla="*/ 864096 h 7735788"/>
              <a:gd name="connsiteX3-1107" fmla="*/ 4024773 w 8813686"/>
              <a:gd name="connsiteY3-1108" fmla="*/ 7735788 h 7735788"/>
              <a:gd name="connsiteX4-1109" fmla="*/ 0 w 8813686"/>
              <a:gd name="connsiteY4-1110" fmla="*/ 7735788 h 7735788"/>
              <a:gd name="connsiteX0-1111" fmla="*/ 0 w 9377154"/>
              <a:gd name="connsiteY0-1112" fmla="*/ 7735788 h 7735788"/>
              <a:gd name="connsiteX1-1113" fmla="*/ 9377154 w 9377154"/>
              <a:gd name="connsiteY1-1114" fmla="*/ 0 h 7735788"/>
              <a:gd name="connsiteX2-1115" fmla="*/ 9377154 w 9377154"/>
              <a:gd name="connsiteY2-1116" fmla="*/ 864096 h 7735788"/>
              <a:gd name="connsiteX3-1117" fmla="*/ 4588241 w 9377154"/>
              <a:gd name="connsiteY3-1118" fmla="*/ 7735788 h 7735788"/>
              <a:gd name="connsiteX4-1119" fmla="*/ 0 w 9377154"/>
              <a:gd name="connsiteY4-1120" fmla="*/ 7735788 h 7735788"/>
              <a:gd name="connsiteX0-1121" fmla="*/ 0 w 9377154"/>
              <a:gd name="connsiteY0-1122" fmla="*/ 7735788 h 7735788"/>
              <a:gd name="connsiteX1-1123" fmla="*/ 9377154 w 9377154"/>
              <a:gd name="connsiteY1-1124" fmla="*/ 0 h 7735788"/>
              <a:gd name="connsiteX2-1125" fmla="*/ 9377154 w 9377154"/>
              <a:gd name="connsiteY2-1126" fmla="*/ 864096 h 7735788"/>
              <a:gd name="connsiteX3-1127" fmla="*/ 4588241 w 9377154"/>
              <a:gd name="connsiteY3-1128" fmla="*/ 7735788 h 7735788"/>
              <a:gd name="connsiteX4-1129" fmla="*/ 0 w 9377154"/>
              <a:gd name="connsiteY4-1130" fmla="*/ 7735788 h 7735788"/>
              <a:gd name="connsiteX0-1131" fmla="*/ 0 w 9377154"/>
              <a:gd name="connsiteY0-1132" fmla="*/ 7735788 h 7735788"/>
              <a:gd name="connsiteX1-1133" fmla="*/ 9377154 w 9377154"/>
              <a:gd name="connsiteY1-1134" fmla="*/ 0 h 7735788"/>
              <a:gd name="connsiteX2-1135" fmla="*/ 9377154 w 9377154"/>
              <a:gd name="connsiteY2-1136" fmla="*/ 864096 h 7735788"/>
              <a:gd name="connsiteX3-1137" fmla="*/ 4588241 w 9377154"/>
              <a:gd name="connsiteY3-1138" fmla="*/ 7735788 h 7735788"/>
              <a:gd name="connsiteX4-1139" fmla="*/ 0 w 9377154"/>
              <a:gd name="connsiteY4-1140" fmla="*/ 7735788 h 7735788"/>
              <a:gd name="connsiteX0-1141" fmla="*/ 0 w 9377154"/>
              <a:gd name="connsiteY0-1142" fmla="*/ 7735788 h 7735788"/>
              <a:gd name="connsiteX1-1143" fmla="*/ 9377154 w 9377154"/>
              <a:gd name="connsiteY1-1144" fmla="*/ 0 h 7735788"/>
              <a:gd name="connsiteX2-1145" fmla="*/ 9377154 w 9377154"/>
              <a:gd name="connsiteY2-1146" fmla="*/ 864096 h 7735788"/>
              <a:gd name="connsiteX3-1147" fmla="*/ 4588241 w 9377154"/>
              <a:gd name="connsiteY3-1148" fmla="*/ 7735788 h 7735788"/>
              <a:gd name="connsiteX4-1149" fmla="*/ 0 w 9377154"/>
              <a:gd name="connsiteY4-1150" fmla="*/ 7735788 h 7735788"/>
              <a:gd name="connsiteX0-1151" fmla="*/ 0 w 9377154"/>
              <a:gd name="connsiteY0-1152" fmla="*/ 7735788 h 7735788"/>
              <a:gd name="connsiteX1-1153" fmla="*/ 9377154 w 9377154"/>
              <a:gd name="connsiteY1-1154" fmla="*/ 0 h 7735788"/>
              <a:gd name="connsiteX2-1155" fmla="*/ 9377154 w 9377154"/>
              <a:gd name="connsiteY2-1156" fmla="*/ 864096 h 7735788"/>
              <a:gd name="connsiteX3-1157" fmla="*/ 4588241 w 9377154"/>
              <a:gd name="connsiteY3-1158" fmla="*/ 7735788 h 7735788"/>
              <a:gd name="connsiteX4-1159" fmla="*/ 0 w 9377154"/>
              <a:gd name="connsiteY4-1160" fmla="*/ 7735788 h 7735788"/>
              <a:gd name="connsiteX0-1161" fmla="*/ 0 w 9377154"/>
              <a:gd name="connsiteY0-1162" fmla="*/ 7735788 h 7735788"/>
              <a:gd name="connsiteX1-1163" fmla="*/ 9377154 w 9377154"/>
              <a:gd name="connsiteY1-1164" fmla="*/ 0 h 7735788"/>
              <a:gd name="connsiteX2-1165" fmla="*/ 9377154 w 9377154"/>
              <a:gd name="connsiteY2-1166" fmla="*/ 864096 h 7735788"/>
              <a:gd name="connsiteX3-1167" fmla="*/ 4588241 w 9377154"/>
              <a:gd name="connsiteY3-1168" fmla="*/ 7735788 h 7735788"/>
              <a:gd name="connsiteX4-1169" fmla="*/ 0 w 9377154"/>
              <a:gd name="connsiteY4-1170" fmla="*/ 7735788 h 7735788"/>
              <a:gd name="connsiteX0-1171" fmla="*/ 0 w 9377154"/>
              <a:gd name="connsiteY0-1172" fmla="*/ 7735788 h 7735788"/>
              <a:gd name="connsiteX1-1173" fmla="*/ 9377154 w 9377154"/>
              <a:gd name="connsiteY1-1174" fmla="*/ 0 h 7735788"/>
              <a:gd name="connsiteX2-1175" fmla="*/ 9377154 w 9377154"/>
              <a:gd name="connsiteY2-1176" fmla="*/ 720080 h 7735788"/>
              <a:gd name="connsiteX3-1177" fmla="*/ 4588241 w 9377154"/>
              <a:gd name="connsiteY3-1178" fmla="*/ 7735788 h 7735788"/>
              <a:gd name="connsiteX4-1179" fmla="*/ 0 w 9377154"/>
              <a:gd name="connsiteY4-1180" fmla="*/ 7735788 h 7735788"/>
              <a:gd name="connsiteX0-1181" fmla="*/ 0 w 9377154"/>
              <a:gd name="connsiteY0-1182" fmla="*/ 7735788 h 7735788"/>
              <a:gd name="connsiteX1-1183" fmla="*/ 9377154 w 9377154"/>
              <a:gd name="connsiteY1-1184" fmla="*/ 0 h 7735788"/>
              <a:gd name="connsiteX2-1185" fmla="*/ 9377154 w 9377154"/>
              <a:gd name="connsiteY2-1186" fmla="*/ 720080 h 7735788"/>
              <a:gd name="connsiteX3-1187" fmla="*/ 4588241 w 9377154"/>
              <a:gd name="connsiteY3-1188" fmla="*/ 7735788 h 7735788"/>
              <a:gd name="connsiteX4-1189" fmla="*/ 0 w 9377154"/>
              <a:gd name="connsiteY4-1190" fmla="*/ 7735788 h 7735788"/>
              <a:gd name="connsiteX0-1191" fmla="*/ 0 w 9377154"/>
              <a:gd name="connsiteY0-1192" fmla="*/ 7735788 h 7735788"/>
              <a:gd name="connsiteX1-1193" fmla="*/ 9377154 w 9377154"/>
              <a:gd name="connsiteY1-1194" fmla="*/ 0 h 7735788"/>
              <a:gd name="connsiteX2-1195" fmla="*/ 9377154 w 9377154"/>
              <a:gd name="connsiteY2-1196" fmla="*/ 720080 h 7735788"/>
              <a:gd name="connsiteX3-1197" fmla="*/ 4588241 w 9377154"/>
              <a:gd name="connsiteY3-1198" fmla="*/ 7735788 h 7735788"/>
              <a:gd name="connsiteX4-1199" fmla="*/ 0 w 9377154"/>
              <a:gd name="connsiteY4-1200" fmla="*/ 7735788 h 7735788"/>
              <a:gd name="connsiteX0-1201" fmla="*/ 0 w 9388386"/>
              <a:gd name="connsiteY0-1202" fmla="*/ 7735788 h 7735788"/>
              <a:gd name="connsiteX1-1203" fmla="*/ 9377154 w 9388386"/>
              <a:gd name="connsiteY1-1204" fmla="*/ 0 h 7735788"/>
              <a:gd name="connsiteX2-1205" fmla="*/ 9377154 w 9388386"/>
              <a:gd name="connsiteY2-1206" fmla="*/ 720080 h 7735788"/>
              <a:gd name="connsiteX3-1207" fmla="*/ 4588241 w 9388386"/>
              <a:gd name="connsiteY3-1208" fmla="*/ 7735788 h 7735788"/>
              <a:gd name="connsiteX4-1209" fmla="*/ 0 w 9388386"/>
              <a:gd name="connsiteY4-1210" fmla="*/ 7735788 h 7735788"/>
              <a:gd name="connsiteX0-1211" fmla="*/ 0 w 9388386"/>
              <a:gd name="connsiteY0-1212" fmla="*/ 7735788 h 7735788"/>
              <a:gd name="connsiteX1-1213" fmla="*/ 9377154 w 9388386"/>
              <a:gd name="connsiteY1-1214" fmla="*/ 0 h 7735788"/>
              <a:gd name="connsiteX2-1215" fmla="*/ 9377154 w 9388386"/>
              <a:gd name="connsiteY2-1216" fmla="*/ 2592288 h 7735788"/>
              <a:gd name="connsiteX3-1217" fmla="*/ 4588241 w 9388386"/>
              <a:gd name="connsiteY3-1218" fmla="*/ 7735788 h 7735788"/>
              <a:gd name="connsiteX4-1219" fmla="*/ 0 w 9388386"/>
              <a:gd name="connsiteY4-1220" fmla="*/ 7735788 h 7735788"/>
              <a:gd name="connsiteX0-1221" fmla="*/ 0 w 9388386"/>
              <a:gd name="connsiteY0-1222" fmla="*/ 6583660 h 6583660"/>
              <a:gd name="connsiteX1-1223" fmla="*/ 9377154 w 9388386"/>
              <a:gd name="connsiteY1-1224" fmla="*/ 0 h 6583660"/>
              <a:gd name="connsiteX2-1225" fmla="*/ 9377154 w 9388386"/>
              <a:gd name="connsiteY2-1226" fmla="*/ 1440160 h 6583660"/>
              <a:gd name="connsiteX3-1227" fmla="*/ 4588241 w 9388386"/>
              <a:gd name="connsiteY3-1228" fmla="*/ 6583660 h 6583660"/>
              <a:gd name="connsiteX4-1229" fmla="*/ 0 w 9388386"/>
              <a:gd name="connsiteY4-1230" fmla="*/ 6583660 h 6583660"/>
              <a:gd name="connsiteX0-1231" fmla="*/ 0 w 9388386"/>
              <a:gd name="connsiteY0-1232" fmla="*/ 6007596 h 6007596"/>
              <a:gd name="connsiteX1-1233" fmla="*/ 9377154 w 9388386"/>
              <a:gd name="connsiteY1-1234" fmla="*/ 0 h 6007596"/>
              <a:gd name="connsiteX2-1235" fmla="*/ 9377154 w 9388386"/>
              <a:gd name="connsiteY2-1236" fmla="*/ 864096 h 6007596"/>
              <a:gd name="connsiteX3-1237" fmla="*/ 4588241 w 9388386"/>
              <a:gd name="connsiteY3-1238" fmla="*/ 6007596 h 6007596"/>
              <a:gd name="connsiteX4-1239" fmla="*/ 0 w 9388386"/>
              <a:gd name="connsiteY4-1240" fmla="*/ 6007596 h 6007596"/>
              <a:gd name="connsiteX0-1241" fmla="*/ 0 w 9388386"/>
              <a:gd name="connsiteY0-1242" fmla="*/ 6583660 h 6583660"/>
              <a:gd name="connsiteX1-1243" fmla="*/ 9377154 w 9388386"/>
              <a:gd name="connsiteY1-1244" fmla="*/ 0 h 6583660"/>
              <a:gd name="connsiteX2-1245" fmla="*/ 9377154 w 9388386"/>
              <a:gd name="connsiteY2-1246" fmla="*/ 1440160 h 6583660"/>
              <a:gd name="connsiteX3-1247" fmla="*/ 4588241 w 9388386"/>
              <a:gd name="connsiteY3-1248" fmla="*/ 6583660 h 6583660"/>
              <a:gd name="connsiteX4-1249" fmla="*/ 0 w 9388386"/>
              <a:gd name="connsiteY4-1250" fmla="*/ 6583660 h 6583660"/>
              <a:gd name="connsiteX0-1251" fmla="*/ 0 w 9388386"/>
              <a:gd name="connsiteY0-1252" fmla="*/ 6583660 h 6583660"/>
              <a:gd name="connsiteX1-1253" fmla="*/ 9377154 w 9388386"/>
              <a:gd name="connsiteY1-1254" fmla="*/ 0 h 6583660"/>
              <a:gd name="connsiteX2-1255" fmla="*/ 9377154 w 9388386"/>
              <a:gd name="connsiteY2-1256" fmla="*/ 1440160 h 6583660"/>
              <a:gd name="connsiteX3-1257" fmla="*/ 4588241 w 9388386"/>
              <a:gd name="connsiteY3-1258" fmla="*/ 6583660 h 6583660"/>
              <a:gd name="connsiteX4-1259" fmla="*/ 0 w 9388386"/>
              <a:gd name="connsiteY4-1260" fmla="*/ 6583660 h 6583660"/>
              <a:gd name="connsiteX0-1261" fmla="*/ 0 w 9388386"/>
              <a:gd name="connsiteY0-1262" fmla="*/ 6583660 h 6583660"/>
              <a:gd name="connsiteX1-1263" fmla="*/ 9377154 w 9388386"/>
              <a:gd name="connsiteY1-1264" fmla="*/ 0 h 6583660"/>
              <a:gd name="connsiteX2-1265" fmla="*/ 9377154 w 9388386"/>
              <a:gd name="connsiteY2-1266" fmla="*/ 1440160 h 6583660"/>
              <a:gd name="connsiteX3-1267" fmla="*/ 4588241 w 9388386"/>
              <a:gd name="connsiteY3-1268" fmla="*/ 6583660 h 6583660"/>
              <a:gd name="connsiteX4-1269" fmla="*/ 0 w 9388386"/>
              <a:gd name="connsiteY4-1270" fmla="*/ 6583660 h 6583660"/>
              <a:gd name="connsiteX0-1271" fmla="*/ 0 w 9388386"/>
              <a:gd name="connsiteY0-1272" fmla="*/ 6583660 h 6583660"/>
              <a:gd name="connsiteX1-1273" fmla="*/ 9377154 w 9388386"/>
              <a:gd name="connsiteY1-1274" fmla="*/ 0 h 6583660"/>
              <a:gd name="connsiteX2-1275" fmla="*/ 9377154 w 9388386"/>
              <a:gd name="connsiteY2-1276" fmla="*/ 1440160 h 6583660"/>
              <a:gd name="connsiteX3-1277" fmla="*/ 4588241 w 9388386"/>
              <a:gd name="connsiteY3-1278" fmla="*/ 6583660 h 6583660"/>
              <a:gd name="connsiteX4-1279" fmla="*/ 0 w 9388386"/>
              <a:gd name="connsiteY4-1280" fmla="*/ 6583660 h 6583660"/>
              <a:gd name="connsiteX0-1281" fmla="*/ 0 w 9388386"/>
              <a:gd name="connsiteY0-1282" fmla="*/ 6583660 h 6583660"/>
              <a:gd name="connsiteX1-1283" fmla="*/ 9377154 w 9388386"/>
              <a:gd name="connsiteY1-1284" fmla="*/ 0 h 6583660"/>
              <a:gd name="connsiteX2-1285" fmla="*/ 9377154 w 9388386"/>
              <a:gd name="connsiteY2-1286" fmla="*/ 1440160 h 6583660"/>
              <a:gd name="connsiteX3-1287" fmla="*/ 4588241 w 9388386"/>
              <a:gd name="connsiteY3-1288" fmla="*/ 6583660 h 6583660"/>
              <a:gd name="connsiteX4-1289" fmla="*/ 0 w 9388386"/>
              <a:gd name="connsiteY4-1290" fmla="*/ 6583660 h 6583660"/>
              <a:gd name="connsiteX0-1291" fmla="*/ 0 w 9388386"/>
              <a:gd name="connsiteY0-1292" fmla="*/ 6583660 h 6583660"/>
              <a:gd name="connsiteX1-1293" fmla="*/ 9377154 w 9388386"/>
              <a:gd name="connsiteY1-1294" fmla="*/ 0 h 6583660"/>
              <a:gd name="connsiteX2-1295" fmla="*/ 9377154 w 9388386"/>
              <a:gd name="connsiteY2-1296" fmla="*/ 1440160 h 6583660"/>
              <a:gd name="connsiteX3-1297" fmla="*/ 4588241 w 9388386"/>
              <a:gd name="connsiteY3-1298" fmla="*/ 6583660 h 6583660"/>
              <a:gd name="connsiteX4-1299" fmla="*/ 0 w 9388386"/>
              <a:gd name="connsiteY4-1300" fmla="*/ 6583660 h 6583660"/>
              <a:gd name="connsiteX0-1301" fmla="*/ 0 w 9388386"/>
              <a:gd name="connsiteY0-1302" fmla="*/ 6583660 h 6583660"/>
              <a:gd name="connsiteX1-1303" fmla="*/ 9377154 w 9388386"/>
              <a:gd name="connsiteY1-1304" fmla="*/ 0 h 6583660"/>
              <a:gd name="connsiteX2-1305" fmla="*/ 9377154 w 9388386"/>
              <a:gd name="connsiteY2-1306" fmla="*/ 1440160 h 6583660"/>
              <a:gd name="connsiteX3-1307" fmla="*/ 4588241 w 9388386"/>
              <a:gd name="connsiteY3-1308" fmla="*/ 6583660 h 6583660"/>
              <a:gd name="connsiteX4-1309" fmla="*/ 0 w 9388386"/>
              <a:gd name="connsiteY4-1310" fmla="*/ 6583660 h 65836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388386" h="6583660">
                <a:moveTo>
                  <a:pt x="0" y="6583660"/>
                </a:moveTo>
                <a:cubicBezTo>
                  <a:pt x="5914388" y="5113926"/>
                  <a:pt x="8471007" y="1962520"/>
                  <a:pt x="9377154" y="0"/>
                </a:cubicBezTo>
                <a:cubicBezTo>
                  <a:pt x="9377154" y="240027"/>
                  <a:pt x="9388386" y="1070606"/>
                  <a:pt x="9377154" y="1440160"/>
                </a:cubicBezTo>
                <a:cubicBezTo>
                  <a:pt x="8416781" y="3644554"/>
                  <a:pt x="7214274" y="4714714"/>
                  <a:pt x="4588241" y="6583660"/>
                </a:cubicBezTo>
                <a:lnTo>
                  <a:pt x="0" y="6583660"/>
                </a:lnTo>
                <a:close/>
              </a:path>
            </a:pathLst>
          </a:cu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4">
            <a:extLst>
              <a:ext uri="{FF2B5EF4-FFF2-40B4-BE49-F238E27FC236}">
                <a16:creationId xmlns:a16="http://schemas.microsoft.com/office/drawing/2014/main" id="{AE1E67CE-6A2A-4BDC-A5F4-6A3DC2948D2B}"/>
              </a:ext>
            </a:extLst>
          </p:cNvPr>
          <p:cNvSpPr/>
          <p:nvPr/>
        </p:nvSpPr>
        <p:spPr>
          <a:xfrm>
            <a:off x="4067175" y="2355850"/>
            <a:ext cx="5076825" cy="2787650"/>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5143500 h 5143500"/>
              <a:gd name="connsiteX3-267" fmla="*/ 1498551 w 7445266"/>
              <a:gd name="connsiteY3-268" fmla="*/ 5143500 h 5143500"/>
              <a:gd name="connsiteX4-269" fmla="*/ 0 w 7445266"/>
              <a:gd name="connsiteY4-270" fmla="*/ 5143500 h 5143500"/>
              <a:gd name="connsiteX0-271" fmla="*/ 0 w 7445266"/>
              <a:gd name="connsiteY0-272" fmla="*/ 1995686 h 2322850"/>
              <a:gd name="connsiteX1-273" fmla="*/ 7445266 w 7445266"/>
              <a:gd name="connsiteY1-274" fmla="*/ 0 h 2322850"/>
              <a:gd name="connsiteX2-275" fmla="*/ 7445266 w 7445266"/>
              <a:gd name="connsiteY2-276" fmla="*/ 1995686 h 2322850"/>
              <a:gd name="connsiteX3-277" fmla="*/ 1498551 w 7445266"/>
              <a:gd name="connsiteY3-278" fmla="*/ 1995686 h 2322850"/>
              <a:gd name="connsiteX4-279" fmla="*/ 0 w 7445266"/>
              <a:gd name="connsiteY4-280" fmla="*/ 1995686 h 2322850"/>
              <a:gd name="connsiteX0-281" fmla="*/ 0 w 7445266"/>
              <a:gd name="connsiteY0-282" fmla="*/ 1347614 h 2322850"/>
              <a:gd name="connsiteX1-283" fmla="*/ 7445266 w 7445266"/>
              <a:gd name="connsiteY1-284" fmla="*/ 0 h 2322850"/>
              <a:gd name="connsiteX2-285" fmla="*/ 7445266 w 7445266"/>
              <a:gd name="connsiteY2-286" fmla="*/ 1347614 h 2322850"/>
              <a:gd name="connsiteX3-287" fmla="*/ 1498551 w 7445266"/>
              <a:gd name="connsiteY3-288" fmla="*/ 1347614 h 2322850"/>
              <a:gd name="connsiteX4-289" fmla="*/ 0 w 7445266"/>
              <a:gd name="connsiteY4-290" fmla="*/ 1347614 h 2322850"/>
              <a:gd name="connsiteX0-291" fmla="*/ 0 w 7445266"/>
              <a:gd name="connsiteY0-292" fmla="*/ 987574 h 2322850"/>
              <a:gd name="connsiteX1-293" fmla="*/ 7445266 w 7445266"/>
              <a:gd name="connsiteY1-294" fmla="*/ 0 h 2322850"/>
              <a:gd name="connsiteX2-295" fmla="*/ 7445266 w 7445266"/>
              <a:gd name="connsiteY2-296" fmla="*/ 987574 h 2322850"/>
              <a:gd name="connsiteX3-297" fmla="*/ 1498551 w 7445266"/>
              <a:gd name="connsiteY3-298" fmla="*/ 987574 h 2322850"/>
              <a:gd name="connsiteX4-299" fmla="*/ 0 w 7445266"/>
              <a:gd name="connsiteY4-300" fmla="*/ 987574 h 2322850"/>
              <a:gd name="connsiteX0-301" fmla="*/ 0 w 7445266"/>
              <a:gd name="connsiteY0-302" fmla="*/ 771550 h 2322850"/>
              <a:gd name="connsiteX1-303" fmla="*/ 7445266 w 7445266"/>
              <a:gd name="connsiteY1-304" fmla="*/ 0 h 2322850"/>
              <a:gd name="connsiteX2-305" fmla="*/ 7445266 w 7445266"/>
              <a:gd name="connsiteY2-306" fmla="*/ 771550 h 2322850"/>
              <a:gd name="connsiteX3-307" fmla="*/ 1498551 w 7445266"/>
              <a:gd name="connsiteY3-308" fmla="*/ 771550 h 2322850"/>
              <a:gd name="connsiteX4-309" fmla="*/ 0 w 7445266"/>
              <a:gd name="connsiteY4-310" fmla="*/ 771550 h 2322850"/>
              <a:gd name="connsiteX0-311" fmla="*/ 0 w 7445266"/>
              <a:gd name="connsiteY0-312" fmla="*/ 915566 h 2322850"/>
              <a:gd name="connsiteX1-313" fmla="*/ 7445266 w 7445266"/>
              <a:gd name="connsiteY1-314" fmla="*/ 0 h 2322850"/>
              <a:gd name="connsiteX2-315" fmla="*/ 7445266 w 7445266"/>
              <a:gd name="connsiteY2-316" fmla="*/ 915566 h 2322850"/>
              <a:gd name="connsiteX3-317" fmla="*/ 1498551 w 7445266"/>
              <a:gd name="connsiteY3-318" fmla="*/ 915566 h 2322850"/>
              <a:gd name="connsiteX4-319" fmla="*/ 0 w 7445266"/>
              <a:gd name="connsiteY4-320" fmla="*/ 915566 h 2322850"/>
              <a:gd name="connsiteX0-321" fmla="*/ 0 w 7445266"/>
              <a:gd name="connsiteY0-322" fmla="*/ 915566 h 1322030"/>
              <a:gd name="connsiteX1-323" fmla="*/ 7445266 w 7445266"/>
              <a:gd name="connsiteY1-324" fmla="*/ 0 h 1322030"/>
              <a:gd name="connsiteX2-325" fmla="*/ 7445266 w 7445266"/>
              <a:gd name="connsiteY2-326" fmla="*/ 915566 h 1322030"/>
              <a:gd name="connsiteX3-327" fmla="*/ 1498551 w 7445266"/>
              <a:gd name="connsiteY3-328" fmla="*/ 915566 h 1322030"/>
              <a:gd name="connsiteX4-329" fmla="*/ 0 w 7445266"/>
              <a:gd name="connsiteY4-330" fmla="*/ 915566 h 1322030"/>
              <a:gd name="connsiteX0-331" fmla="*/ 0 w 7445266"/>
              <a:gd name="connsiteY0-332" fmla="*/ 915566 h 1322030"/>
              <a:gd name="connsiteX1-333" fmla="*/ 7445266 w 7445266"/>
              <a:gd name="connsiteY1-334" fmla="*/ 0 h 1322030"/>
              <a:gd name="connsiteX2-335" fmla="*/ 7445266 w 7445266"/>
              <a:gd name="connsiteY2-336" fmla="*/ 915566 h 1322030"/>
              <a:gd name="connsiteX3-337" fmla="*/ 5151712 w 7445266"/>
              <a:gd name="connsiteY3-338" fmla="*/ 915566 h 1322030"/>
              <a:gd name="connsiteX4-339" fmla="*/ 0 w 7445266"/>
              <a:gd name="connsiteY4-340" fmla="*/ 915566 h 1322030"/>
              <a:gd name="connsiteX0-341" fmla="*/ 0 w 3179004"/>
              <a:gd name="connsiteY0-342" fmla="*/ 792088 h 1322030"/>
              <a:gd name="connsiteX1-343" fmla="*/ 3179004 w 3179004"/>
              <a:gd name="connsiteY1-344" fmla="*/ 0 h 1322030"/>
              <a:gd name="connsiteX2-345" fmla="*/ 3179004 w 3179004"/>
              <a:gd name="connsiteY2-346" fmla="*/ 915566 h 1322030"/>
              <a:gd name="connsiteX3-347" fmla="*/ 885450 w 3179004"/>
              <a:gd name="connsiteY3-348" fmla="*/ 915566 h 1322030"/>
              <a:gd name="connsiteX4-349" fmla="*/ 0 w 3179004"/>
              <a:gd name="connsiteY4-350" fmla="*/ 792088 h 1322030"/>
              <a:gd name="connsiteX0-351" fmla="*/ 0 w 3179004"/>
              <a:gd name="connsiteY0-352" fmla="*/ 792088 h 1322030"/>
              <a:gd name="connsiteX1-353" fmla="*/ 3179004 w 3179004"/>
              <a:gd name="connsiteY1-354" fmla="*/ 0 h 1322030"/>
              <a:gd name="connsiteX2-355" fmla="*/ 3179004 w 3179004"/>
              <a:gd name="connsiteY2-356" fmla="*/ 915566 h 1322030"/>
              <a:gd name="connsiteX3-357" fmla="*/ 1046441 w 3179004"/>
              <a:gd name="connsiteY3-358" fmla="*/ 1296144 h 1322030"/>
              <a:gd name="connsiteX4-359" fmla="*/ 0 w 3179004"/>
              <a:gd name="connsiteY4-360" fmla="*/ 792088 h 1322030"/>
              <a:gd name="connsiteX0-361" fmla="*/ 0 w 3179004"/>
              <a:gd name="connsiteY0-362" fmla="*/ 915566 h 1322030"/>
              <a:gd name="connsiteX1-363" fmla="*/ 3179004 w 3179004"/>
              <a:gd name="connsiteY1-364" fmla="*/ 0 h 1322030"/>
              <a:gd name="connsiteX2-365" fmla="*/ 3179004 w 3179004"/>
              <a:gd name="connsiteY2-366" fmla="*/ 915566 h 1322030"/>
              <a:gd name="connsiteX3-367" fmla="*/ 1046441 w 3179004"/>
              <a:gd name="connsiteY3-368" fmla="*/ 1296144 h 1322030"/>
              <a:gd name="connsiteX4-369" fmla="*/ 0 w 3179004"/>
              <a:gd name="connsiteY4-370" fmla="*/ 915566 h 1322030"/>
              <a:gd name="connsiteX0-371" fmla="*/ 0 w 3179004"/>
              <a:gd name="connsiteY0-372" fmla="*/ 915566 h 1322030"/>
              <a:gd name="connsiteX1-373" fmla="*/ 3179004 w 3179004"/>
              <a:gd name="connsiteY1-374" fmla="*/ 0 h 1322030"/>
              <a:gd name="connsiteX2-375" fmla="*/ 3179004 w 3179004"/>
              <a:gd name="connsiteY2-376" fmla="*/ 915566 h 1322030"/>
              <a:gd name="connsiteX3-377" fmla="*/ 1046441 w 3179004"/>
              <a:gd name="connsiteY3-378" fmla="*/ 1296144 h 1322030"/>
              <a:gd name="connsiteX4-379" fmla="*/ 0 w 3179004"/>
              <a:gd name="connsiteY4-380" fmla="*/ 915566 h 1322030"/>
              <a:gd name="connsiteX0-381" fmla="*/ 0 w 3179004"/>
              <a:gd name="connsiteY0-382" fmla="*/ 915566 h 1296144"/>
              <a:gd name="connsiteX1-383" fmla="*/ 3179004 w 3179004"/>
              <a:gd name="connsiteY1-384" fmla="*/ 0 h 1296144"/>
              <a:gd name="connsiteX2-385" fmla="*/ 3179004 w 3179004"/>
              <a:gd name="connsiteY2-386" fmla="*/ 915566 h 1296144"/>
              <a:gd name="connsiteX3-387" fmla="*/ 1046441 w 3179004"/>
              <a:gd name="connsiteY3-388" fmla="*/ 1296144 h 1296144"/>
              <a:gd name="connsiteX4-389" fmla="*/ 0 w 3179004"/>
              <a:gd name="connsiteY4-390" fmla="*/ 915566 h 1296144"/>
              <a:gd name="connsiteX0-391" fmla="*/ 0 w 3179004"/>
              <a:gd name="connsiteY0-392" fmla="*/ 915566 h 1296144"/>
              <a:gd name="connsiteX1-393" fmla="*/ 3179004 w 3179004"/>
              <a:gd name="connsiteY1-394" fmla="*/ 0 h 1296144"/>
              <a:gd name="connsiteX2-395" fmla="*/ 3179004 w 3179004"/>
              <a:gd name="connsiteY2-396" fmla="*/ 915566 h 1296144"/>
              <a:gd name="connsiteX3-397" fmla="*/ 1046441 w 3179004"/>
              <a:gd name="connsiteY3-398" fmla="*/ 1296144 h 1296144"/>
              <a:gd name="connsiteX4-399" fmla="*/ 0 w 3179004"/>
              <a:gd name="connsiteY4-400" fmla="*/ 915566 h 1296144"/>
              <a:gd name="connsiteX0-401" fmla="*/ 0 w 3179004"/>
              <a:gd name="connsiteY0-402" fmla="*/ 915566 h 1296144"/>
              <a:gd name="connsiteX1-403" fmla="*/ 3179004 w 3179004"/>
              <a:gd name="connsiteY1-404" fmla="*/ 0 h 1296144"/>
              <a:gd name="connsiteX2-405" fmla="*/ 3179004 w 3179004"/>
              <a:gd name="connsiteY2-406" fmla="*/ 915566 h 1296144"/>
              <a:gd name="connsiteX3-407" fmla="*/ 1046441 w 3179004"/>
              <a:gd name="connsiteY3-408" fmla="*/ 1296144 h 1296144"/>
              <a:gd name="connsiteX4-409" fmla="*/ 0 w 3179004"/>
              <a:gd name="connsiteY4-410" fmla="*/ 915566 h 1296144"/>
              <a:gd name="connsiteX0-411" fmla="*/ 0 w 3179004"/>
              <a:gd name="connsiteY0-412" fmla="*/ 915566 h 1296144"/>
              <a:gd name="connsiteX1-413" fmla="*/ 3179004 w 3179004"/>
              <a:gd name="connsiteY1-414" fmla="*/ 0 h 1296144"/>
              <a:gd name="connsiteX2-415" fmla="*/ 3179004 w 3179004"/>
              <a:gd name="connsiteY2-416" fmla="*/ 915566 h 1296144"/>
              <a:gd name="connsiteX3-417" fmla="*/ 1046441 w 3179004"/>
              <a:gd name="connsiteY3-418" fmla="*/ 1296144 h 1296144"/>
              <a:gd name="connsiteX4-419" fmla="*/ 0 w 3179004"/>
              <a:gd name="connsiteY4-420" fmla="*/ 915566 h 1296144"/>
              <a:gd name="connsiteX0-421" fmla="*/ 0 w 3179004"/>
              <a:gd name="connsiteY0-422" fmla="*/ 915566 h 1296144"/>
              <a:gd name="connsiteX1-423" fmla="*/ 3179004 w 3179004"/>
              <a:gd name="connsiteY1-424" fmla="*/ 0 h 1296144"/>
              <a:gd name="connsiteX2-425" fmla="*/ 3179004 w 3179004"/>
              <a:gd name="connsiteY2-426" fmla="*/ 915566 h 1296144"/>
              <a:gd name="connsiteX3-427" fmla="*/ 1046441 w 3179004"/>
              <a:gd name="connsiteY3-428" fmla="*/ 1296144 h 1296144"/>
              <a:gd name="connsiteX4-429" fmla="*/ 0 w 3179004"/>
              <a:gd name="connsiteY4-430" fmla="*/ 915566 h 1296144"/>
              <a:gd name="connsiteX0-431" fmla="*/ 0 w 3259499"/>
              <a:gd name="connsiteY0-432" fmla="*/ 915566 h 1296144"/>
              <a:gd name="connsiteX1-433" fmla="*/ 3259499 w 3259499"/>
              <a:gd name="connsiteY1-434" fmla="*/ 0 h 1296144"/>
              <a:gd name="connsiteX2-435" fmla="*/ 3259499 w 3259499"/>
              <a:gd name="connsiteY2-436" fmla="*/ 915566 h 1296144"/>
              <a:gd name="connsiteX3-437" fmla="*/ 1126936 w 3259499"/>
              <a:gd name="connsiteY3-438" fmla="*/ 1296144 h 1296144"/>
              <a:gd name="connsiteX4-439" fmla="*/ 0 w 3259499"/>
              <a:gd name="connsiteY4-440" fmla="*/ 915566 h 1296144"/>
              <a:gd name="connsiteX0-441" fmla="*/ 0 w 3259499"/>
              <a:gd name="connsiteY0-442" fmla="*/ 915566 h 1296144"/>
              <a:gd name="connsiteX1-443" fmla="*/ 3259499 w 3259499"/>
              <a:gd name="connsiteY1-444" fmla="*/ 0 h 1296144"/>
              <a:gd name="connsiteX2-445" fmla="*/ 3259499 w 3259499"/>
              <a:gd name="connsiteY2-446" fmla="*/ 915566 h 1296144"/>
              <a:gd name="connsiteX3-447" fmla="*/ 1126936 w 3259499"/>
              <a:gd name="connsiteY3-448" fmla="*/ 1296144 h 1296144"/>
              <a:gd name="connsiteX4-449" fmla="*/ 0 w 3259499"/>
              <a:gd name="connsiteY4-450" fmla="*/ 915566 h 1296144"/>
              <a:gd name="connsiteX0-451" fmla="*/ 0 w 3259499"/>
              <a:gd name="connsiteY0-452" fmla="*/ 915566 h 1296144"/>
              <a:gd name="connsiteX1-453" fmla="*/ 3259499 w 3259499"/>
              <a:gd name="connsiteY1-454" fmla="*/ 0 h 1296144"/>
              <a:gd name="connsiteX2-455" fmla="*/ 3259499 w 3259499"/>
              <a:gd name="connsiteY2-456" fmla="*/ 915566 h 1296144"/>
              <a:gd name="connsiteX3-457" fmla="*/ 1126936 w 3259499"/>
              <a:gd name="connsiteY3-458" fmla="*/ 1296144 h 1296144"/>
              <a:gd name="connsiteX4-459" fmla="*/ 0 w 3259499"/>
              <a:gd name="connsiteY4-460" fmla="*/ 915566 h 1296144"/>
              <a:gd name="connsiteX0-461" fmla="*/ 0 w 3259499"/>
              <a:gd name="connsiteY0-462" fmla="*/ 915566 h 1296144"/>
              <a:gd name="connsiteX1-463" fmla="*/ 3259499 w 3259499"/>
              <a:gd name="connsiteY1-464" fmla="*/ 0 h 1296144"/>
              <a:gd name="connsiteX2-465" fmla="*/ 3259499 w 3259499"/>
              <a:gd name="connsiteY2-466" fmla="*/ 915566 h 1296144"/>
              <a:gd name="connsiteX3-467" fmla="*/ 1126936 w 3259499"/>
              <a:gd name="connsiteY3-468" fmla="*/ 1296144 h 1296144"/>
              <a:gd name="connsiteX4-469" fmla="*/ 0 w 3259499"/>
              <a:gd name="connsiteY4-470" fmla="*/ 915566 h 1296144"/>
              <a:gd name="connsiteX0-471" fmla="*/ 0 w 3259499"/>
              <a:gd name="connsiteY0-472" fmla="*/ 915566 h 1296144"/>
              <a:gd name="connsiteX1-473" fmla="*/ 3259499 w 3259499"/>
              <a:gd name="connsiteY1-474" fmla="*/ 0 h 1296144"/>
              <a:gd name="connsiteX2-475" fmla="*/ 3259499 w 3259499"/>
              <a:gd name="connsiteY2-476" fmla="*/ 915566 h 1296144"/>
              <a:gd name="connsiteX3-477" fmla="*/ 1126936 w 3259499"/>
              <a:gd name="connsiteY3-478" fmla="*/ 1296144 h 1296144"/>
              <a:gd name="connsiteX4-479" fmla="*/ 0 w 3259499"/>
              <a:gd name="connsiteY4-480" fmla="*/ 915566 h 1296144"/>
              <a:gd name="connsiteX0-481" fmla="*/ 0 w 3259499"/>
              <a:gd name="connsiteY0-482" fmla="*/ 915566 h 1296144"/>
              <a:gd name="connsiteX1-483" fmla="*/ 3259499 w 3259499"/>
              <a:gd name="connsiteY1-484" fmla="*/ 0 h 1296144"/>
              <a:gd name="connsiteX2-485" fmla="*/ 3259499 w 3259499"/>
              <a:gd name="connsiteY2-486" fmla="*/ 915566 h 1296144"/>
              <a:gd name="connsiteX3-487" fmla="*/ 1126936 w 3259499"/>
              <a:gd name="connsiteY3-488" fmla="*/ 1296144 h 1296144"/>
              <a:gd name="connsiteX4-489" fmla="*/ 0 w 3259499"/>
              <a:gd name="connsiteY4-490" fmla="*/ 915566 h 1296144"/>
              <a:gd name="connsiteX0-491" fmla="*/ 0 w 3259499"/>
              <a:gd name="connsiteY0-492" fmla="*/ 915566 h 1296144"/>
              <a:gd name="connsiteX1-493" fmla="*/ 3259499 w 3259499"/>
              <a:gd name="connsiteY1-494" fmla="*/ 0 h 1296144"/>
              <a:gd name="connsiteX2-495" fmla="*/ 3259499 w 3259499"/>
              <a:gd name="connsiteY2-496" fmla="*/ 915566 h 1296144"/>
              <a:gd name="connsiteX3-497" fmla="*/ 1126936 w 3259499"/>
              <a:gd name="connsiteY3-498" fmla="*/ 1296144 h 1296144"/>
              <a:gd name="connsiteX4-499" fmla="*/ 0 w 3259499"/>
              <a:gd name="connsiteY4-500" fmla="*/ 915566 h 1296144"/>
              <a:gd name="connsiteX0-501" fmla="*/ 0 w 3259499"/>
              <a:gd name="connsiteY0-502" fmla="*/ 915566 h 1008112"/>
              <a:gd name="connsiteX1-503" fmla="*/ 3259499 w 3259499"/>
              <a:gd name="connsiteY1-504" fmla="*/ 0 h 1008112"/>
              <a:gd name="connsiteX2-505" fmla="*/ 3259499 w 3259499"/>
              <a:gd name="connsiteY2-506" fmla="*/ 915566 h 1008112"/>
              <a:gd name="connsiteX3-507" fmla="*/ 1126937 w 3259499"/>
              <a:gd name="connsiteY3-508" fmla="*/ 1008112 h 1008112"/>
              <a:gd name="connsiteX4-509" fmla="*/ 0 w 3259499"/>
              <a:gd name="connsiteY4-510" fmla="*/ 915566 h 1008112"/>
              <a:gd name="connsiteX0-511" fmla="*/ 0 w 3259499"/>
              <a:gd name="connsiteY0-512" fmla="*/ 915566 h 915566"/>
              <a:gd name="connsiteX1-513" fmla="*/ 3259499 w 3259499"/>
              <a:gd name="connsiteY1-514" fmla="*/ 0 h 915566"/>
              <a:gd name="connsiteX2-515" fmla="*/ 3259499 w 3259499"/>
              <a:gd name="connsiteY2-516" fmla="*/ 915566 h 915566"/>
              <a:gd name="connsiteX3-517" fmla="*/ 1126937 w 3259499"/>
              <a:gd name="connsiteY3-518" fmla="*/ 915566 h 915566"/>
              <a:gd name="connsiteX4-519" fmla="*/ 0 w 3259499"/>
              <a:gd name="connsiteY4-520" fmla="*/ 915566 h 915566"/>
              <a:gd name="connsiteX0-521" fmla="*/ 0 w 3259499"/>
              <a:gd name="connsiteY0-522" fmla="*/ 915566 h 915566"/>
              <a:gd name="connsiteX1-523" fmla="*/ 3259499 w 3259499"/>
              <a:gd name="connsiteY1-524" fmla="*/ 0 h 915566"/>
              <a:gd name="connsiteX2-525" fmla="*/ 3259499 w 3259499"/>
              <a:gd name="connsiteY2-526" fmla="*/ 915566 h 915566"/>
              <a:gd name="connsiteX3-527" fmla="*/ 1126937 w 3259499"/>
              <a:gd name="connsiteY3-528" fmla="*/ 915566 h 915566"/>
              <a:gd name="connsiteX4-529" fmla="*/ 0 w 3259499"/>
              <a:gd name="connsiteY4-530" fmla="*/ 915566 h 915566"/>
              <a:gd name="connsiteX0-531" fmla="*/ 0 w 3259499"/>
              <a:gd name="connsiteY0-532" fmla="*/ 915566 h 915566"/>
              <a:gd name="connsiteX1-533" fmla="*/ 3259499 w 3259499"/>
              <a:gd name="connsiteY1-534" fmla="*/ 0 h 915566"/>
              <a:gd name="connsiteX2-535" fmla="*/ 3259499 w 3259499"/>
              <a:gd name="connsiteY2-536" fmla="*/ 915566 h 915566"/>
              <a:gd name="connsiteX3-537" fmla="*/ 1126937 w 3259499"/>
              <a:gd name="connsiteY3-538" fmla="*/ 915566 h 915566"/>
              <a:gd name="connsiteX4-539" fmla="*/ 0 w 3259499"/>
              <a:gd name="connsiteY4-540" fmla="*/ 915566 h 915566"/>
              <a:gd name="connsiteX0-541" fmla="*/ 0 w 3259499"/>
              <a:gd name="connsiteY0-542" fmla="*/ 982324 h 982324"/>
              <a:gd name="connsiteX1-543" fmla="*/ 3259499 w 3259499"/>
              <a:gd name="connsiteY1-544" fmla="*/ 0 h 982324"/>
              <a:gd name="connsiteX2-545" fmla="*/ 3259499 w 3259499"/>
              <a:gd name="connsiteY2-546" fmla="*/ 982324 h 982324"/>
              <a:gd name="connsiteX3-547" fmla="*/ 1126937 w 3259499"/>
              <a:gd name="connsiteY3-548" fmla="*/ 982324 h 982324"/>
              <a:gd name="connsiteX4-549" fmla="*/ 0 w 3259499"/>
              <a:gd name="connsiteY4-550" fmla="*/ 982324 h 982324"/>
              <a:gd name="connsiteX0-551" fmla="*/ 0 w 3259499"/>
              <a:gd name="connsiteY0-552" fmla="*/ 3318841 h 3318841"/>
              <a:gd name="connsiteX1-553" fmla="*/ 3259499 w 3259499"/>
              <a:gd name="connsiteY1-554" fmla="*/ 0 h 3318841"/>
              <a:gd name="connsiteX2-555" fmla="*/ 3259499 w 3259499"/>
              <a:gd name="connsiteY2-556" fmla="*/ 3318841 h 3318841"/>
              <a:gd name="connsiteX3-557" fmla="*/ 1126937 w 3259499"/>
              <a:gd name="connsiteY3-558" fmla="*/ 3318841 h 3318841"/>
              <a:gd name="connsiteX4-559" fmla="*/ 0 w 3259499"/>
              <a:gd name="connsiteY4-560" fmla="*/ 3318841 h 3318841"/>
              <a:gd name="connsiteX0-561" fmla="*/ 0 w 5674363"/>
              <a:gd name="connsiteY0-562" fmla="*/ 3318841 h 3318841"/>
              <a:gd name="connsiteX1-563" fmla="*/ 5674363 w 5674363"/>
              <a:gd name="connsiteY1-564" fmla="*/ 0 h 3318841"/>
              <a:gd name="connsiteX2-565" fmla="*/ 5674363 w 5674363"/>
              <a:gd name="connsiteY2-566" fmla="*/ 3318841 h 3318841"/>
              <a:gd name="connsiteX3-567" fmla="*/ 3541801 w 5674363"/>
              <a:gd name="connsiteY3-568" fmla="*/ 3318841 h 3318841"/>
              <a:gd name="connsiteX4-569" fmla="*/ 0 w 5674363"/>
              <a:gd name="connsiteY4-570" fmla="*/ 3318841 h 3318841"/>
              <a:gd name="connsiteX0-571" fmla="*/ 0 w 5674363"/>
              <a:gd name="connsiteY0-572" fmla="*/ 2384234 h 2384234"/>
              <a:gd name="connsiteX1-573" fmla="*/ 5674363 w 5674363"/>
              <a:gd name="connsiteY1-574" fmla="*/ 0 h 2384234"/>
              <a:gd name="connsiteX2-575" fmla="*/ 5674363 w 5674363"/>
              <a:gd name="connsiteY2-576" fmla="*/ 2384234 h 2384234"/>
              <a:gd name="connsiteX3-577" fmla="*/ 3541801 w 5674363"/>
              <a:gd name="connsiteY3-578" fmla="*/ 2384234 h 2384234"/>
              <a:gd name="connsiteX4-579" fmla="*/ 0 w 5674363"/>
              <a:gd name="connsiteY4-580" fmla="*/ 2384234 h 2384234"/>
              <a:gd name="connsiteX0-581" fmla="*/ 0 w 5674363"/>
              <a:gd name="connsiteY0-582" fmla="*/ 2384234 h 2384234"/>
              <a:gd name="connsiteX1-583" fmla="*/ 5674363 w 5674363"/>
              <a:gd name="connsiteY1-584" fmla="*/ 0 h 2384234"/>
              <a:gd name="connsiteX2-585" fmla="*/ 5674363 w 5674363"/>
              <a:gd name="connsiteY2-586" fmla="*/ 2384234 h 2384234"/>
              <a:gd name="connsiteX3-587" fmla="*/ 3541801 w 5674363"/>
              <a:gd name="connsiteY3-588" fmla="*/ 2384234 h 2384234"/>
              <a:gd name="connsiteX4-589" fmla="*/ 0 w 5674363"/>
              <a:gd name="connsiteY4-590" fmla="*/ 2384234 h 2384234"/>
              <a:gd name="connsiteX0-591" fmla="*/ 0 w 5674363"/>
              <a:gd name="connsiteY0-592" fmla="*/ 2384234 h 2384234"/>
              <a:gd name="connsiteX1-593" fmla="*/ 5674363 w 5674363"/>
              <a:gd name="connsiteY1-594" fmla="*/ 0 h 2384234"/>
              <a:gd name="connsiteX2-595" fmla="*/ 5674363 w 5674363"/>
              <a:gd name="connsiteY2-596" fmla="*/ 2384234 h 2384234"/>
              <a:gd name="connsiteX3-597" fmla="*/ 3541801 w 5674363"/>
              <a:gd name="connsiteY3-598" fmla="*/ 2384234 h 2384234"/>
              <a:gd name="connsiteX4-599" fmla="*/ 0 w 5674363"/>
              <a:gd name="connsiteY4-600" fmla="*/ 2384234 h 2384234"/>
              <a:gd name="connsiteX0-601" fmla="*/ 0 w 5674363"/>
              <a:gd name="connsiteY0-602" fmla="*/ 2384234 h 2384234"/>
              <a:gd name="connsiteX1-603" fmla="*/ 5674363 w 5674363"/>
              <a:gd name="connsiteY1-604" fmla="*/ 0 h 2384234"/>
              <a:gd name="connsiteX2-605" fmla="*/ 5674363 w 5674363"/>
              <a:gd name="connsiteY2-606" fmla="*/ 2384234 h 2384234"/>
              <a:gd name="connsiteX3-607" fmla="*/ 3541801 w 5674363"/>
              <a:gd name="connsiteY3-608" fmla="*/ 2384234 h 2384234"/>
              <a:gd name="connsiteX4-609" fmla="*/ 0 w 5674363"/>
              <a:gd name="connsiteY4-610" fmla="*/ 2384234 h 2384234"/>
              <a:gd name="connsiteX0-611" fmla="*/ 0 w 5674363"/>
              <a:gd name="connsiteY0-612" fmla="*/ 2584507 h 2584507"/>
              <a:gd name="connsiteX1-613" fmla="*/ 5674363 w 5674363"/>
              <a:gd name="connsiteY1-614" fmla="*/ 0 h 2584507"/>
              <a:gd name="connsiteX2-615" fmla="*/ 5674363 w 5674363"/>
              <a:gd name="connsiteY2-616" fmla="*/ 2584507 h 2584507"/>
              <a:gd name="connsiteX3-617" fmla="*/ 3541801 w 5674363"/>
              <a:gd name="connsiteY3-618" fmla="*/ 2584507 h 2584507"/>
              <a:gd name="connsiteX4-619" fmla="*/ 0 w 5674363"/>
              <a:gd name="connsiteY4-620" fmla="*/ 2584507 h 2584507"/>
              <a:gd name="connsiteX0-621" fmla="*/ 0 w 5674363"/>
              <a:gd name="connsiteY0-622" fmla="*/ 2584507 h 2584507"/>
              <a:gd name="connsiteX1-623" fmla="*/ 5674363 w 5674363"/>
              <a:gd name="connsiteY1-624" fmla="*/ 0 h 2584507"/>
              <a:gd name="connsiteX2-625" fmla="*/ 5674363 w 5674363"/>
              <a:gd name="connsiteY2-626" fmla="*/ 2584507 h 2584507"/>
              <a:gd name="connsiteX3-627" fmla="*/ 3541801 w 5674363"/>
              <a:gd name="connsiteY3-628" fmla="*/ 2584507 h 2584507"/>
              <a:gd name="connsiteX4-629" fmla="*/ 0 w 5674363"/>
              <a:gd name="connsiteY4-630" fmla="*/ 2584507 h 2584507"/>
              <a:gd name="connsiteX0-631" fmla="*/ 0 w 5674363"/>
              <a:gd name="connsiteY0-632" fmla="*/ 2584507 h 2584507"/>
              <a:gd name="connsiteX1-633" fmla="*/ 5674363 w 5674363"/>
              <a:gd name="connsiteY1-634" fmla="*/ 0 h 2584507"/>
              <a:gd name="connsiteX2-635" fmla="*/ 5674363 w 5674363"/>
              <a:gd name="connsiteY2-636" fmla="*/ 2584507 h 2584507"/>
              <a:gd name="connsiteX3-637" fmla="*/ 3541801 w 5674363"/>
              <a:gd name="connsiteY3-638" fmla="*/ 2584507 h 2584507"/>
              <a:gd name="connsiteX4-639" fmla="*/ 0 w 5674363"/>
              <a:gd name="connsiteY4-640" fmla="*/ 2584507 h 25845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74363" h="2584507">
                <a:moveTo>
                  <a:pt x="0" y="2584507"/>
                </a:moveTo>
                <a:cubicBezTo>
                  <a:pt x="1301733" y="2465164"/>
                  <a:pt x="4876515" y="1536734"/>
                  <a:pt x="5674363" y="0"/>
                </a:cubicBezTo>
                <a:lnTo>
                  <a:pt x="5674363" y="2584507"/>
                </a:lnTo>
                <a:lnTo>
                  <a:pt x="3541801" y="2584507"/>
                </a:lnTo>
                <a:lnTo>
                  <a:pt x="0" y="2584507"/>
                </a:lnTo>
                <a:close/>
              </a:path>
            </a:pathLst>
          </a:custGeom>
          <a:solidFill>
            <a:srgbClr val="EB7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a:extLst>
              <a:ext uri="{FF2B5EF4-FFF2-40B4-BE49-F238E27FC236}">
                <a16:creationId xmlns:a16="http://schemas.microsoft.com/office/drawing/2014/main" id="{E2B32978-C1A0-430B-B598-AF36F8F039DF}"/>
              </a:ext>
            </a:extLst>
          </p:cNvPr>
          <p:cNvSpPr/>
          <p:nvPr/>
        </p:nvSpPr>
        <p:spPr>
          <a:xfrm>
            <a:off x="971550" y="411163"/>
            <a:ext cx="2160588" cy="2160587"/>
          </a:xfrm>
          <a:prstGeom prst="ellipse">
            <a:avLst/>
          </a:prstGeom>
          <a:noFill/>
          <a:ln w="28575">
            <a:solidFill>
              <a:srgbClr val="AF37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a:extLst>
              <a:ext uri="{FF2B5EF4-FFF2-40B4-BE49-F238E27FC236}">
                <a16:creationId xmlns:a16="http://schemas.microsoft.com/office/drawing/2014/main" id="{B9D116B8-0519-4A5D-881F-10F47A97ADA2}"/>
              </a:ext>
            </a:extLst>
          </p:cNvPr>
          <p:cNvSpPr/>
          <p:nvPr/>
        </p:nvSpPr>
        <p:spPr>
          <a:xfrm>
            <a:off x="2490788" y="339725"/>
            <a:ext cx="706437" cy="706438"/>
          </a:xfrm>
          <a:prstGeom prst="ellipse">
            <a:avLst/>
          </a:prstGeom>
          <a:solidFill>
            <a:srgbClr val="FF7C80"/>
          </a:solidFill>
          <a:ln w="28575">
            <a:solidFill>
              <a:srgbClr val="F149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908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模板">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FF84B8-F62E-4F51-B99A-BF7037D4A5AB}"/>
              </a:ext>
            </a:extLst>
          </p:cNvPr>
          <p:cNvSpPr/>
          <p:nvPr/>
        </p:nvSpPr>
        <p:spPr>
          <a:xfrm>
            <a:off x="-3175" y="0"/>
            <a:ext cx="9144000" cy="5143500"/>
          </a:xfrm>
          <a:prstGeom prst="rect">
            <a:avLst/>
          </a:prstGeom>
          <a:solidFill>
            <a:srgbClr val="4C4C4C">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任意多边形 2">
            <a:extLst>
              <a:ext uri="{FF2B5EF4-FFF2-40B4-BE49-F238E27FC236}">
                <a16:creationId xmlns:a16="http://schemas.microsoft.com/office/drawing/2014/main" id="{EBCEB14C-CC4A-4721-A1DA-F4B50C7ACEE9}"/>
              </a:ext>
            </a:extLst>
          </p:cNvPr>
          <p:cNvSpPr/>
          <p:nvPr/>
        </p:nvSpPr>
        <p:spPr>
          <a:xfrm>
            <a:off x="1944688" y="-30163"/>
            <a:ext cx="4194175" cy="5183188"/>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 name="connsiteX0-501" fmla="*/ 0 w 5110896"/>
              <a:gd name="connsiteY0-502" fmla="*/ 4999484 h 5719564"/>
              <a:gd name="connsiteX1-503" fmla="*/ 5110896 w 5110896"/>
              <a:gd name="connsiteY1-504" fmla="*/ 0 h 5719564"/>
              <a:gd name="connsiteX2-505" fmla="*/ 5110896 w 5110896"/>
              <a:gd name="connsiteY2-506" fmla="*/ 3744416 h 5719564"/>
              <a:gd name="connsiteX3-507" fmla="*/ 1851396 w 5110896"/>
              <a:gd name="connsiteY3-508" fmla="*/ 5719564 h 5719564"/>
              <a:gd name="connsiteX4-509" fmla="*/ 0 w 5110896"/>
              <a:gd name="connsiteY4-510" fmla="*/ 4999484 h 5719564"/>
              <a:gd name="connsiteX0-511" fmla="*/ 0 w 5110896"/>
              <a:gd name="connsiteY0-512" fmla="*/ 4999484 h 6439644"/>
              <a:gd name="connsiteX1-513" fmla="*/ 5110896 w 5110896"/>
              <a:gd name="connsiteY1-514" fmla="*/ 0 h 6439644"/>
              <a:gd name="connsiteX2-515" fmla="*/ 5110896 w 5110896"/>
              <a:gd name="connsiteY2-516" fmla="*/ 3744416 h 6439644"/>
              <a:gd name="connsiteX3-517" fmla="*/ 0 w 5110896"/>
              <a:gd name="connsiteY3-518" fmla="*/ 6439644 h 6439644"/>
              <a:gd name="connsiteX4-519" fmla="*/ 0 w 5110896"/>
              <a:gd name="connsiteY4-520" fmla="*/ 4999484 h 6439644"/>
              <a:gd name="connsiteX0-521" fmla="*/ 0 w 5110896"/>
              <a:gd name="connsiteY0-522" fmla="*/ 4448640 h 5888800"/>
              <a:gd name="connsiteX1-523" fmla="*/ 1699527 w 5110896"/>
              <a:gd name="connsiteY1-524" fmla="*/ 0 h 5888800"/>
              <a:gd name="connsiteX2-525" fmla="*/ 5110896 w 5110896"/>
              <a:gd name="connsiteY2-526" fmla="*/ 3193572 h 5888800"/>
              <a:gd name="connsiteX3-527" fmla="*/ 0 w 5110896"/>
              <a:gd name="connsiteY3-528" fmla="*/ 5888800 h 5888800"/>
              <a:gd name="connsiteX4-529" fmla="*/ 0 w 5110896"/>
              <a:gd name="connsiteY4-530" fmla="*/ 4448640 h 5888800"/>
              <a:gd name="connsiteX0-531" fmla="*/ 0 w 4949905"/>
              <a:gd name="connsiteY0-532" fmla="*/ 4448640 h 5888800"/>
              <a:gd name="connsiteX1-533" fmla="*/ 1699527 w 4949905"/>
              <a:gd name="connsiteY1-534" fmla="*/ 0 h 5888800"/>
              <a:gd name="connsiteX2-535" fmla="*/ 4949905 w 4949905"/>
              <a:gd name="connsiteY2-536" fmla="*/ 25220 h 5888800"/>
              <a:gd name="connsiteX3-537" fmla="*/ 0 w 4949905"/>
              <a:gd name="connsiteY3-538" fmla="*/ 5888800 h 5888800"/>
              <a:gd name="connsiteX4-539" fmla="*/ 0 w 4949905"/>
              <a:gd name="connsiteY4-540" fmla="*/ 4448640 h 5888800"/>
              <a:gd name="connsiteX0-541" fmla="*/ 330408 w 5280313"/>
              <a:gd name="connsiteY0-542" fmla="*/ 4448640 h 5888800"/>
              <a:gd name="connsiteX1-543" fmla="*/ 2029935 w 5280313"/>
              <a:gd name="connsiteY1-544" fmla="*/ 0 h 5888800"/>
              <a:gd name="connsiteX2-545" fmla="*/ 5280313 w 5280313"/>
              <a:gd name="connsiteY2-546" fmla="*/ 25220 h 5888800"/>
              <a:gd name="connsiteX3-547" fmla="*/ 330408 w 5280313"/>
              <a:gd name="connsiteY3-548" fmla="*/ 5888800 h 5888800"/>
              <a:gd name="connsiteX4-549" fmla="*/ 330408 w 5280313"/>
              <a:gd name="connsiteY4-550" fmla="*/ 4448640 h 5888800"/>
              <a:gd name="connsiteX0-551" fmla="*/ 330408 w 5280313"/>
              <a:gd name="connsiteY0-552" fmla="*/ 4448640 h 5888800"/>
              <a:gd name="connsiteX1-553" fmla="*/ 2029935 w 5280313"/>
              <a:gd name="connsiteY1-554" fmla="*/ 0 h 5888800"/>
              <a:gd name="connsiteX2-555" fmla="*/ 5280313 w 5280313"/>
              <a:gd name="connsiteY2-556" fmla="*/ 25220 h 5888800"/>
              <a:gd name="connsiteX3-557" fmla="*/ 330408 w 5280313"/>
              <a:gd name="connsiteY3-558" fmla="*/ 5888800 h 5888800"/>
              <a:gd name="connsiteX4-559" fmla="*/ 330408 w 5280313"/>
              <a:gd name="connsiteY4-560" fmla="*/ 4448640 h 5888800"/>
              <a:gd name="connsiteX0-561" fmla="*/ 53334 w 5003239"/>
              <a:gd name="connsiteY0-562" fmla="*/ 4448640 h 5888800"/>
              <a:gd name="connsiteX1-563" fmla="*/ 1752861 w 5003239"/>
              <a:gd name="connsiteY1-564" fmla="*/ 0 h 5888800"/>
              <a:gd name="connsiteX2-565" fmla="*/ 5003239 w 5003239"/>
              <a:gd name="connsiteY2-566" fmla="*/ 25220 h 5888800"/>
              <a:gd name="connsiteX3-567" fmla="*/ 53334 w 5003239"/>
              <a:gd name="connsiteY3-568" fmla="*/ 5888800 h 5888800"/>
              <a:gd name="connsiteX4-569" fmla="*/ 53334 w 5003239"/>
              <a:gd name="connsiteY4-570" fmla="*/ 4448640 h 5888800"/>
              <a:gd name="connsiteX0-571" fmla="*/ 53334 w 5003239"/>
              <a:gd name="connsiteY0-572" fmla="*/ 4448640 h 5888800"/>
              <a:gd name="connsiteX1-573" fmla="*/ 1752861 w 5003239"/>
              <a:gd name="connsiteY1-574" fmla="*/ 0 h 5888800"/>
              <a:gd name="connsiteX2-575" fmla="*/ 5003239 w 5003239"/>
              <a:gd name="connsiteY2-576" fmla="*/ 25220 h 5888800"/>
              <a:gd name="connsiteX3-577" fmla="*/ 53334 w 5003239"/>
              <a:gd name="connsiteY3-578" fmla="*/ 5888800 h 5888800"/>
              <a:gd name="connsiteX4-579" fmla="*/ 53334 w 5003239"/>
              <a:gd name="connsiteY4-580" fmla="*/ 4448640 h 5888800"/>
              <a:gd name="connsiteX0-581" fmla="*/ 53334 w 5003239"/>
              <a:gd name="connsiteY0-582" fmla="*/ 4448640 h 6896912"/>
              <a:gd name="connsiteX1-583" fmla="*/ 1752861 w 5003239"/>
              <a:gd name="connsiteY1-584" fmla="*/ 0 h 6896912"/>
              <a:gd name="connsiteX2-585" fmla="*/ 5003239 w 5003239"/>
              <a:gd name="connsiteY2-586" fmla="*/ 25220 h 6896912"/>
              <a:gd name="connsiteX3-587" fmla="*/ 53335 w 5003239"/>
              <a:gd name="connsiteY3-588" fmla="*/ 6896912 h 6896912"/>
              <a:gd name="connsiteX4-589" fmla="*/ 53334 w 5003239"/>
              <a:gd name="connsiteY4-590" fmla="*/ 4448640 h 6896912"/>
              <a:gd name="connsiteX0-591" fmla="*/ 53334 w 5003239"/>
              <a:gd name="connsiteY0-592" fmla="*/ 4448640 h 6896912"/>
              <a:gd name="connsiteX1-593" fmla="*/ 1752861 w 5003239"/>
              <a:gd name="connsiteY1-594" fmla="*/ 0 h 6896912"/>
              <a:gd name="connsiteX2-595" fmla="*/ 5003239 w 5003239"/>
              <a:gd name="connsiteY2-596" fmla="*/ 25220 h 6896912"/>
              <a:gd name="connsiteX3-597" fmla="*/ 53335 w 5003239"/>
              <a:gd name="connsiteY3-598" fmla="*/ 6896912 h 6896912"/>
              <a:gd name="connsiteX4-599" fmla="*/ 53334 w 5003239"/>
              <a:gd name="connsiteY4-600" fmla="*/ 4448640 h 6896912"/>
              <a:gd name="connsiteX0-601" fmla="*/ 53334 w 5003239"/>
              <a:gd name="connsiteY0-602" fmla="*/ 4423420 h 6871692"/>
              <a:gd name="connsiteX1-603" fmla="*/ 2910356 w 5003239"/>
              <a:gd name="connsiteY1-604" fmla="*/ 0 h 6871692"/>
              <a:gd name="connsiteX2-605" fmla="*/ 5003239 w 5003239"/>
              <a:gd name="connsiteY2-606" fmla="*/ 0 h 6871692"/>
              <a:gd name="connsiteX3-607" fmla="*/ 53335 w 5003239"/>
              <a:gd name="connsiteY3-608" fmla="*/ 6871692 h 6871692"/>
              <a:gd name="connsiteX4-609" fmla="*/ 53334 w 5003239"/>
              <a:gd name="connsiteY4-610" fmla="*/ 4423420 h 6871692"/>
              <a:gd name="connsiteX0-611" fmla="*/ 53334 w 5003239"/>
              <a:gd name="connsiteY0-612" fmla="*/ 4423420 h 6871692"/>
              <a:gd name="connsiteX1-613" fmla="*/ 2346888 w 5003239"/>
              <a:gd name="connsiteY1-614" fmla="*/ 0 h 6871692"/>
              <a:gd name="connsiteX2-615" fmla="*/ 5003239 w 5003239"/>
              <a:gd name="connsiteY2-616" fmla="*/ 0 h 6871692"/>
              <a:gd name="connsiteX3-617" fmla="*/ 53335 w 5003239"/>
              <a:gd name="connsiteY3-618" fmla="*/ 6871692 h 6871692"/>
              <a:gd name="connsiteX4-619" fmla="*/ 53334 w 5003239"/>
              <a:gd name="connsiteY4-620" fmla="*/ 4423420 h 6871692"/>
              <a:gd name="connsiteX0-621" fmla="*/ 53334 w 5003238"/>
              <a:gd name="connsiteY0-622" fmla="*/ 2839244 h 6871692"/>
              <a:gd name="connsiteX1-623" fmla="*/ 2346887 w 5003238"/>
              <a:gd name="connsiteY1-624" fmla="*/ 0 h 6871692"/>
              <a:gd name="connsiteX2-625" fmla="*/ 5003238 w 5003238"/>
              <a:gd name="connsiteY2-626" fmla="*/ 0 h 6871692"/>
              <a:gd name="connsiteX3-627" fmla="*/ 53334 w 5003238"/>
              <a:gd name="connsiteY3-628" fmla="*/ 6871692 h 6871692"/>
              <a:gd name="connsiteX4-629" fmla="*/ 53334 w 5003238"/>
              <a:gd name="connsiteY4-630" fmla="*/ 2839244 h 6871692"/>
              <a:gd name="connsiteX0-631" fmla="*/ 0 w 4949904"/>
              <a:gd name="connsiteY0-632" fmla="*/ 2839244 h 6871692"/>
              <a:gd name="connsiteX1-633" fmla="*/ 2293553 w 4949904"/>
              <a:gd name="connsiteY1-634" fmla="*/ 0 h 6871692"/>
              <a:gd name="connsiteX2-635" fmla="*/ 4949904 w 4949904"/>
              <a:gd name="connsiteY2-636" fmla="*/ 0 h 6871692"/>
              <a:gd name="connsiteX3-637" fmla="*/ 0 w 4949904"/>
              <a:gd name="connsiteY3-638" fmla="*/ 6871692 h 6871692"/>
              <a:gd name="connsiteX4-639" fmla="*/ 0 w 4949904"/>
              <a:gd name="connsiteY4-640" fmla="*/ 2839244 h 6871692"/>
              <a:gd name="connsiteX0-641" fmla="*/ 0 w 4949904"/>
              <a:gd name="connsiteY0-642" fmla="*/ 2839244 h 6871692"/>
              <a:gd name="connsiteX1-643" fmla="*/ 2293553 w 4949904"/>
              <a:gd name="connsiteY1-644" fmla="*/ 0 h 6871692"/>
              <a:gd name="connsiteX2-645" fmla="*/ 4949904 w 4949904"/>
              <a:gd name="connsiteY2-646" fmla="*/ 0 h 6871692"/>
              <a:gd name="connsiteX3-647" fmla="*/ 0 w 4949904"/>
              <a:gd name="connsiteY3-648" fmla="*/ 6871692 h 6871692"/>
              <a:gd name="connsiteX4-649" fmla="*/ 0 w 4949904"/>
              <a:gd name="connsiteY4-650" fmla="*/ 2839244 h 6871692"/>
              <a:gd name="connsiteX0-651" fmla="*/ 16388 w 4966292"/>
              <a:gd name="connsiteY0-652" fmla="*/ 2839244 h 6871692"/>
              <a:gd name="connsiteX1-653" fmla="*/ 2309941 w 4966292"/>
              <a:gd name="connsiteY1-654" fmla="*/ 0 h 6871692"/>
              <a:gd name="connsiteX2-655" fmla="*/ 4966292 w 4966292"/>
              <a:gd name="connsiteY2-656" fmla="*/ 0 h 6871692"/>
              <a:gd name="connsiteX3-657" fmla="*/ 16388 w 4966292"/>
              <a:gd name="connsiteY3-658" fmla="*/ 6871692 h 6871692"/>
              <a:gd name="connsiteX4-659" fmla="*/ 16388 w 4966292"/>
              <a:gd name="connsiteY4-660" fmla="*/ 2839244 h 6871692"/>
              <a:gd name="connsiteX0-661" fmla="*/ 16388 w 3839354"/>
              <a:gd name="connsiteY0-662" fmla="*/ 2839244 h 6871692"/>
              <a:gd name="connsiteX1-663" fmla="*/ 2309941 w 3839354"/>
              <a:gd name="connsiteY1-664" fmla="*/ 0 h 6871692"/>
              <a:gd name="connsiteX2-665" fmla="*/ 3839354 w 3839354"/>
              <a:gd name="connsiteY2-666" fmla="*/ 0 h 6871692"/>
              <a:gd name="connsiteX3-667" fmla="*/ 16388 w 3839354"/>
              <a:gd name="connsiteY3-668" fmla="*/ 6871692 h 6871692"/>
              <a:gd name="connsiteX4-669" fmla="*/ 16388 w 3839354"/>
              <a:gd name="connsiteY4-670" fmla="*/ 2839244 h 6871692"/>
              <a:gd name="connsiteX0-671" fmla="*/ 16388 w 3839354"/>
              <a:gd name="connsiteY0-672" fmla="*/ 2407196 h 6871692"/>
              <a:gd name="connsiteX1-673" fmla="*/ 2309941 w 3839354"/>
              <a:gd name="connsiteY1-674" fmla="*/ 0 h 6871692"/>
              <a:gd name="connsiteX2-675" fmla="*/ 3839354 w 3839354"/>
              <a:gd name="connsiteY2-676" fmla="*/ 0 h 6871692"/>
              <a:gd name="connsiteX3-677" fmla="*/ 16388 w 3839354"/>
              <a:gd name="connsiteY3-678" fmla="*/ 6871692 h 6871692"/>
              <a:gd name="connsiteX4-679" fmla="*/ 16388 w 3839354"/>
              <a:gd name="connsiteY4-680" fmla="*/ 2407196 h 6871692"/>
              <a:gd name="connsiteX0-681" fmla="*/ 0 w 3822966"/>
              <a:gd name="connsiteY0-682" fmla="*/ 2407196 h 6871692"/>
              <a:gd name="connsiteX1-683" fmla="*/ 2293553 w 3822966"/>
              <a:gd name="connsiteY1-684" fmla="*/ 0 h 6871692"/>
              <a:gd name="connsiteX2-685" fmla="*/ 3822966 w 3822966"/>
              <a:gd name="connsiteY2-686" fmla="*/ 0 h 6871692"/>
              <a:gd name="connsiteX3-687" fmla="*/ 0 w 3822966"/>
              <a:gd name="connsiteY3-688" fmla="*/ 6871692 h 6871692"/>
              <a:gd name="connsiteX4-689" fmla="*/ 0 w 3822966"/>
              <a:gd name="connsiteY4-690" fmla="*/ 2407196 h 6871692"/>
              <a:gd name="connsiteX0-691" fmla="*/ 0 w 3822966"/>
              <a:gd name="connsiteY0-692" fmla="*/ 2407196 h 6871692"/>
              <a:gd name="connsiteX1-693" fmla="*/ 2293553 w 3822966"/>
              <a:gd name="connsiteY1-694" fmla="*/ 0 h 6871692"/>
              <a:gd name="connsiteX2-695" fmla="*/ 3822966 w 3822966"/>
              <a:gd name="connsiteY2-696" fmla="*/ 0 h 6871692"/>
              <a:gd name="connsiteX3-697" fmla="*/ 0 w 3822966"/>
              <a:gd name="connsiteY3-698" fmla="*/ 6871692 h 6871692"/>
              <a:gd name="connsiteX4-699" fmla="*/ 0 w 3822966"/>
              <a:gd name="connsiteY4-700" fmla="*/ 2407196 h 6871692"/>
              <a:gd name="connsiteX0-701" fmla="*/ 0 w 3822966"/>
              <a:gd name="connsiteY0-702" fmla="*/ 2407196 h 6871692"/>
              <a:gd name="connsiteX1-703" fmla="*/ 2293553 w 3822966"/>
              <a:gd name="connsiteY1-704" fmla="*/ 0 h 6871692"/>
              <a:gd name="connsiteX2-705" fmla="*/ 3822966 w 3822966"/>
              <a:gd name="connsiteY2-706" fmla="*/ 0 h 6871692"/>
              <a:gd name="connsiteX3-707" fmla="*/ 0 w 3822966"/>
              <a:gd name="connsiteY3-708" fmla="*/ 6871692 h 6871692"/>
              <a:gd name="connsiteX4-709" fmla="*/ 0 w 3822966"/>
              <a:gd name="connsiteY4-710" fmla="*/ 2407196 h 6871692"/>
              <a:gd name="connsiteX0-711" fmla="*/ 0 w 3822966"/>
              <a:gd name="connsiteY0-712" fmla="*/ 2407196 h 6871692"/>
              <a:gd name="connsiteX1-713" fmla="*/ 2293553 w 3822966"/>
              <a:gd name="connsiteY1-714" fmla="*/ 0 h 6871692"/>
              <a:gd name="connsiteX2-715" fmla="*/ 3822966 w 3822966"/>
              <a:gd name="connsiteY2-716" fmla="*/ 0 h 6871692"/>
              <a:gd name="connsiteX3-717" fmla="*/ 0 w 3822966"/>
              <a:gd name="connsiteY3-718" fmla="*/ 6871692 h 6871692"/>
              <a:gd name="connsiteX4-719" fmla="*/ 0 w 3822966"/>
              <a:gd name="connsiteY4-720" fmla="*/ 2407196 h 6871692"/>
              <a:gd name="connsiteX0-721" fmla="*/ 0 w 3822966"/>
              <a:gd name="connsiteY0-722" fmla="*/ 2407196 h 6871692"/>
              <a:gd name="connsiteX1-723" fmla="*/ 2293553 w 3822966"/>
              <a:gd name="connsiteY1-724" fmla="*/ 0 h 6871692"/>
              <a:gd name="connsiteX2-725" fmla="*/ 3822966 w 3822966"/>
              <a:gd name="connsiteY2-726" fmla="*/ 0 h 6871692"/>
              <a:gd name="connsiteX3-727" fmla="*/ 0 w 3822966"/>
              <a:gd name="connsiteY3-728" fmla="*/ 6871692 h 6871692"/>
              <a:gd name="connsiteX4-729" fmla="*/ 0 w 3822966"/>
              <a:gd name="connsiteY4-730" fmla="*/ 2407196 h 6871692"/>
              <a:gd name="connsiteX0-731" fmla="*/ 0 w 9055173"/>
              <a:gd name="connsiteY0-732" fmla="*/ 2407196 h 6871692"/>
              <a:gd name="connsiteX1-733" fmla="*/ 2293553 w 9055173"/>
              <a:gd name="connsiteY1-734" fmla="*/ 0 h 6871692"/>
              <a:gd name="connsiteX2-735" fmla="*/ 9055173 w 9055173"/>
              <a:gd name="connsiteY2-736" fmla="*/ 0 h 6871692"/>
              <a:gd name="connsiteX3-737" fmla="*/ 0 w 9055173"/>
              <a:gd name="connsiteY3-738" fmla="*/ 6871692 h 6871692"/>
              <a:gd name="connsiteX4-739" fmla="*/ 0 w 9055173"/>
              <a:gd name="connsiteY4-740" fmla="*/ 2407196 h 6871692"/>
              <a:gd name="connsiteX0-741" fmla="*/ 0 w 9055173"/>
              <a:gd name="connsiteY0-742" fmla="*/ 2407196 h 6871692"/>
              <a:gd name="connsiteX1-743" fmla="*/ 7203776 w 9055173"/>
              <a:gd name="connsiteY1-744" fmla="*/ 0 h 6871692"/>
              <a:gd name="connsiteX2-745" fmla="*/ 9055173 w 9055173"/>
              <a:gd name="connsiteY2-746" fmla="*/ 0 h 6871692"/>
              <a:gd name="connsiteX3-747" fmla="*/ 0 w 9055173"/>
              <a:gd name="connsiteY3-748" fmla="*/ 6871692 h 6871692"/>
              <a:gd name="connsiteX4-749" fmla="*/ 0 w 9055173"/>
              <a:gd name="connsiteY4-750" fmla="*/ 2407196 h 6871692"/>
              <a:gd name="connsiteX0-751" fmla="*/ 0 w 10221788"/>
              <a:gd name="connsiteY0-752" fmla="*/ 2407196 h 6871692"/>
              <a:gd name="connsiteX1-753" fmla="*/ 7203776 w 10221788"/>
              <a:gd name="connsiteY1-754" fmla="*/ 0 h 6871692"/>
              <a:gd name="connsiteX2-755" fmla="*/ 10221788 w 10221788"/>
              <a:gd name="connsiteY2-756" fmla="*/ 3415308 h 6871692"/>
              <a:gd name="connsiteX3-757" fmla="*/ 0 w 10221788"/>
              <a:gd name="connsiteY3-758" fmla="*/ 6871692 h 6871692"/>
              <a:gd name="connsiteX4-759" fmla="*/ 0 w 10221788"/>
              <a:gd name="connsiteY4-760" fmla="*/ 2407196 h 6871692"/>
              <a:gd name="connsiteX0-761" fmla="*/ 0 w 10221788"/>
              <a:gd name="connsiteY0-762" fmla="*/ 1296144 h 5760640"/>
              <a:gd name="connsiteX1-763" fmla="*/ 10221788 w 10221788"/>
              <a:gd name="connsiteY1-764" fmla="*/ 0 h 5760640"/>
              <a:gd name="connsiteX2-765" fmla="*/ 10221788 w 10221788"/>
              <a:gd name="connsiteY2-766" fmla="*/ 2304256 h 5760640"/>
              <a:gd name="connsiteX3-767" fmla="*/ 0 w 10221788"/>
              <a:gd name="connsiteY3-768" fmla="*/ 5760640 h 5760640"/>
              <a:gd name="connsiteX4-769" fmla="*/ 0 w 10221788"/>
              <a:gd name="connsiteY4-770" fmla="*/ 1296144 h 5760640"/>
              <a:gd name="connsiteX0-771" fmla="*/ 1 w 10221789"/>
              <a:gd name="connsiteY0-772" fmla="*/ 1296144 h 9175948"/>
              <a:gd name="connsiteX1-773" fmla="*/ 10221789 w 10221789"/>
              <a:gd name="connsiteY1-774" fmla="*/ 0 h 9175948"/>
              <a:gd name="connsiteX2-775" fmla="*/ 10221789 w 10221789"/>
              <a:gd name="connsiteY2-776" fmla="*/ 2304256 h 9175948"/>
              <a:gd name="connsiteX3-777" fmla="*/ 0 w 10221789"/>
              <a:gd name="connsiteY3-778" fmla="*/ 9175948 h 9175948"/>
              <a:gd name="connsiteX4-779" fmla="*/ 1 w 10221789"/>
              <a:gd name="connsiteY4-780" fmla="*/ 1296144 h 9175948"/>
              <a:gd name="connsiteX0-781" fmla="*/ 1 w 10221789"/>
              <a:gd name="connsiteY0-782" fmla="*/ 1296144 h 9175948"/>
              <a:gd name="connsiteX1-783" fmla="*/ 10221789 w 10221789"/>
              <a:gd name="connsiteY1-784" fmla="*/ 0 h 9175948"/>
              <a:gd name="connsiteX2-785" fmla="*/ 10221789 w 10221789"/>
              <a:gd name="connsiteY2-786" fmla="*/ 2304256 h 9175948"/>
              <a:gd name="connsiteX3-787" fmla="*/ 0 w 10221789"/>
              <a:gd name="connsiteY3-788" fmla="*/ 9175948 h 9175948"/>
              <a:gd name="connsiteX4-789" fmla="*/ 1 w 10221789"/>
              <a:gd name="connsiteY4-790" fmla="*/ 1296144 h 9175948"/>
              <a:gd name="connsiteX0-791" fmla="*/ 1 w 10221789"/>
              <a:gd name="connsiteY0-792" fmla="*/ 1296144 h 9175948"/>
              <a:gd name="connsiteX1-793" fmla="*/ 10221789 w 10221789"/>
              <a:gd name="connsiteY1-794" fmla="*/ 0 h 9175948"/>
              <a:gd name="connsiteX2-795" fmla="*/ 10221789 w 10221789"/>
              <a:gd name="connsiteY2-796" fmla="*/ 2304256 h 9175948"/>
              <a:gd name="connsiteX3-797" fmla="*/ 0 w 10221789"/>
              <a:gd name="connsiteY3-798" fmla="*/ 9175948 h 9175948"/>
              <a:gd name="connsiteX4-799" fmla="*/ 1 w 10221789"/>
              <a:gd name="connsiteY4-800" fmla="*/ 1296144 h 9175948"/>
              <a:gd name="connsiteX0-801" fmla="*/ 0 w 10221789"/>
              <a:gd name="connsiteY0-802" fmla="*/ 2304256 h 9175948"/>
              <a:gd name="connsiteX1-803" fmla="*/ 10221789 w 10221789"/>
              <a:gd name="connsiteY1-804" fmla="*/ 0 h 9175948"/>
              <a:gd name="connsiteX2-805" fmla="*/ 10221789 w 10221789"/>
              <a:gd name="connsiteY2-806" fmla="*/ 2304256 h 9175948"/>
              <a:gd name="connsiteX3-807" fmla="*/ 0 w 10221789"/>
              <a:gd name="connsiteY3-808" fmla="*/ 9175948 h 9175948"/>
              <a:gd name="connsiteX4-809" fmla="*/ 0 w 10221789"/>
              <a:gd name="connsiteY4-810" fmla="*/ 2304256 h 9175948"/>
              <a:gd name="connsiteX0-811" fmla="*/ 0 w 10221789"/>
              <a:gd name="connsiteY0-812" fmla="*/ 2304256 h 9175948"/>
              <a:gd name="connsiteX1-813" fmla="*/ 10221789 w 10221789"/>
              <a:gd name="connsiteY1-814" fmla="*/ 0 h 9175948"/>
              <a:gd name="connsiteX2-815" fmla="*/ 10221789 w 10221789"/>
              <a:gd name="connsiteY2-816" fmla="*/ 2304256 h 9175948"/>
              <a:gd name="connsiteX3-817" fmla="*/ 0 w 10221789"/>
              <a:gd name="connsiteY3-818" fmla="*/ 9175948 h 9175948"/>
              <a:gd name="connsiteX4-819" fmla="*/ 0 w 10221789"/>
              <a:gd name="connsiteY4-820" fmla="*/ 2304256 h 9175948"/>
              <a:gd name="connsiteX0-821" fmla="*/ 0 w 10221789"/>
              <a:gd name="connsiteY0-822" fmla="*/ 2304256 h 9175948"/>
              <a:gd name="connsiteX1-823" fmla="*/ 10221789 w 10221789"/>
              <a:gd name="connsiteY1-824" fmla="*/ 0 h 9175948"/>
              <a:gd name="connsiteX2-825" fmla="*/ 10221789 w 10221789"/>
              <a:gd name="connsiteY2-826" fmla="*/ 2304256 h 9175948"/>
              <a:gd name="connsiteX3-827" fmla="*/ 0 w 10221789"/>
              <a:gd name="connsiteY3-828" fmla="*/ 9175948 h 9175948"/>
              <a:gd name="connsiteX4-829" fmla="*/ 0 w 10221789"/>
              <a:gd name="connsiteY4-830" fmla="*/ 2304256 h 9175948"/>
              <a:gd name="connsiteX0-831" fmla="*/ 0 w 10221789"/>
              <a:gd name="connsiteY0-832" fmla="*/ 2304256 h 9175948"/>
              <a:gd name="connsiteX1-833" fmla="*/ 10221789 w 10221789"/>
              <a:gd name="connsiteY1-834" fmla="*/ 0 h 9175948"/>
              <a:gd name="connsiteX2-835" fmla="*/ 10221789 w 10221789"/>
              <a:gd name="connsiteY2-836" fmla="*/ 2304256 h 9175948"/>
              <a:gd name="connsiteX3-837" fmla="*/ 0 w 10221789"/>
              <a:gd name="connsiteY3-838" fmla="*/ 9175948 h 9175948"/>
              <a:gd name="connsiteX4-839" fmla="*/ 0 w 10221789"/>
              <a:gd name="connsiteY4-840" fmla="*/ 2304256 h 9175948"/>
              <a:gd name="connsiteX0-841" fmla="*/ 0 w 10221789"/>
              <a:gd name="connsiteY0-842" fmla="*/ 1296144 h 9175948"/>
              <a:gd name="connsiteX1-843" fmla="*/ 10221789 w 10221789"/>
              <a:gd name="connsiteY1-844" fmla="*/ 0 h 9175948"/>
              <a:gd name="connsiteX2-845" fmla="*/ 10221789 w 10221789"/>
              <a:gd name="connsiteY2-846" fmla="*/ 2304256 h 9175948"/>
              <a:gd name="connsiteX3-847" fmla="*/ 0 w 10221789"/>
              <a:gd name="connsiteY3-848" fmla="*/ 9175948 h 9175948"/>
              <a:gd name="connsiteX4-849" fmla="*/ 0 w 10221789"/>
              <a:gd name="connsiteY4-850" fmla="*/ 1296144 h 9175948"/>
              <a:gd name="connsiteX0-851" fmla="*/ 0 w 10221789"/>
              <a:gd name="connsiteY0-852" fmla="*/ 1296144 h 9175948"/>
              <a:gd name="connsiteX1-853" fmla="*/ 10221789 w 10221789"/>
              <a:gd name="connsiteY1-854" fmla="*/ 0 h 9175948"/>
              <a:gd name="connsiteX2-855" fmla="*/ 10221789 w 10221789"/>
              <a:gd name="connsiteY2-856" fmla="*/ 1584176 h 9175948"/>
              <a:gd name="connsiteX3-857" fmla="*/ 0 w 10221789"/>
              <a:gd name="connsiteY3-858" fmla="*/ 9175948 h 9175948"/>
              <a:gd name="connsiteX4-859" fmla="*/ 0 w 10221789"/>
              <a:gd name="connsiteY4-860" fmla="*/ 1296144 h 9175948"/>
              <a:gd name="connsiteX0-861" fmla="*/ 0 w 10221789"/>
              <a:gd name="connsiteY0-862" fmla="*/ 1296144 h 9520562"/>
              <a:gd name="connsiteX1-863" fmla="*/ 10221789 w 10221789"/>
              <a:gd name="connsiteY1-864" fmla="*/ 0 h 9520562"/>
              <a:gd name="connsiteX2-865" fmla="*/ 10221789 w 10221789"/>
              <a:gd name="connsiteY2-866" fmla="*/ 1584176 h 9520562"/>
              <a:gd name="connsiteX3-867" fmla="*/ 0 w 10221789"/>
              <a:gd name="connsiteY3-868" fmla="*/ 9175948 h 9520562"/>
              <a:gd name="connsiteX4-869" fmla="*/ 0 w 10221789"/>
              <a:gd name="connsiteY4-870" fmla="*/ 1296144 h 9520562"/>
              <a:gd name="connsiteX0-871" fmla="*/ 0 w 10221789"/>
              <a:gd name="connsiteY0-872" fmla="*/ 1296144 h 9520562"/>
              <a:gd name="connsiteX1-873" fmla="*/ 10221789 w 10221789"/>
              <a:gd name="connsiteY1-874" fmla="*/ 0 h 9520562"/>
              <a:gd name="connsiteX2-875" fmla="*/ 10221789 w 10221789"/>
              <a:gd name="connsiteY2-876" fmla="*/ 1584176 h 9520562"/>
              <a:gd name="connsiteX3-877" fmla="*/ 0 w 10221789"/>
              <a:gd name="connsiteY3-878" fmla="*/ 9175948 h 9520562"/>
              <a:gd name="connsiteX4-879" fmla="*/ 0 w 10221789"/>
              <a:gd name="connsiteY4-880" fmla="*/ 1296144 h 9520562"/>
              <a:gd name="connsiteX0-881" fmla="*/ 0 w 10221789"/>
              <a:gd name="connsiteY0-882" fmla="*/ 1296144 h 9520562"/>
              <a:gd name="connsiteX1-883" fmla="*/ 10221789 w 10221789"/>
              <a:gd name="connsiteY1-884" fmla="*/ 0 h 9520562"/>
              <a:gd name="connsiteX2-885" fmla="*/ 10221789 w 10221789"/>
              <a:gd name="connsiteY2-886" fmla="*/ 2880320 h 9520562"/>
              <a:gd name="connsiteX3-887" fmla="*/ 0 w 10221789"/>
              <a:gd name="connsiteY3-888" fmla="*/ 9175948 h 9520562"/>
              <a:gd name="connsiteX4-889" fmla="*/ 0 w 10221789"/>
              <a:gd name="connsiteY4-890" fmla="*/ 1296144 h 9520562"/>
              <a:gd name="connsiteX0-891" fmla="*/ 0 w 10221789"/>
              <a:gd name="connsiteY0-892" fmla="*/ 0 h 8224418"/>
              <a:gd name="connsiteX1-893" fmla="*/ 10221789 w 10221789"/>
              <a:gd name="connsiteY1-894" fmla="*/ 144016 h 8224418"/>
              <a:gd name="connsiteX2-895" fmla="*/ 10221789 w 10221789"/>
              <a:gd name="connsiteY2-896" fmla="*/ 1584176 h 8224418"/>
              <a:gd name="connsiteX3-897" fmla="*/ 0 w 10221789"/>
              <a:gd name="connsiteY3-898" fmla="*/ 7879804 h 8224418"/>
              <a:gd name="connsiteX4-899" fmla="*/ 0 w 10221789"/>
              <a:gd name="connsiteY4-900" fmla="*/ 0 h 8224418"/>
              <a:gd name="connsiteX0-901" fmla="*/ 0 w 10221789"/>
              <a:gd name="connsiteY0-902" fmla="*/ 2448424 h 10365739"/>
              <a:gd name="connsiteX1-903" fmla="*/ 4546408 w 10221789"/>
              <a:gd name="connsiteY1-904" fmla="*/ 0 h 10365739"/>
              <a:gd name="connsiteX2-905" fmla="*/ 10221789 w 10221789"/>
              <a:gd name="connsiteY2-906" fmla="*/ 4032600 h 10365739"/>
              <a:gd name="connsiteX3-907" fmla="*/ 0 w 10221789"/>
              <a:gd name="connsiteY3-908" fmla="*/ 10328228 h 10365739"/>
              <a:gd name="connsiteX4-909" fmla="*/ 0 w 10221789"/>
              <a:gd name="connsiteY4-910" fmla="*/ 2448424 h 10365739"/>
              <a:gd name="connsiteX0-911" fmla="*/ 0 w 7262047"/>
              <a:gd name="connsiteY0-912" fmla="*/ 2497032 h 10391137"/>
              <a:gd name="connsiteX1-913" fmla="*/ 4546408 w 7262047"/>
              <a:gd name="connsiteY1-914" fmla="*/ 48608 h 10391137"/>
              <a:gd name="connsiteX2-915" fmla="*/ 7262047 w 7262047"/>
              <a:gd name="connsiteY2-916" fmla="*/ 151611 h 10391137"/>
              <a:gd name="connsiteX3-917" fmla="*/ 0 w 7262047"/>
              <a:gd name="connsiteY3-918" fmla="*/ 10376836 h 10391137"/>
              <a:gd name="connsiteX4-919" fmla="*/ 0 w 7262047"/>
              <a:gd name="connsiteY4-920" fmla="*/ 2497032 h 10391137"/>
              <a:gd name="connsiteX0-921" fmla="*/ 0 w 7262047"/>
              <a:gd name="connsiteY0-922" fmla="*/ 2448424 h 10342529"/>
              <a:gd name="connsiteX1-923" fmla="*/ 4546408 w 7262047"/>
              <a:gd name="connsiteY1-924" fmla="*/ 0 h 10342529"/>
              <a:gd name="connsiteX2-925" fmla="*/ 7262047 w 7262047"/>
              <a:gd name="connsiteY2-926" fmla="*/ 103003 h 10342529"/>
              <a:gd name="connsiteX3-927" fmla="*/ 0 w 7262047"/>
              <a:gd name="connsiteY3-928" fmla="*/ 10328228 h 10342529"/>
              <a:gd name="connsiteX4-929" fmla="*/ 0 w 7262047"/>
              <a:gd name="connsiteY4-930" fmla="*/ 2448424 h 10342529"/>
              <a:gd name="connsiteX0-931" fmla="*/ 0 w 7262047"/>
              <a:gd name="connsiteY0-932" fmla="*/ 2477677 h 10371782"/>
              <a:gd name="connsiteX1-933" fmla="*/ 4530054 w 7262047"/>
              <a:gd name="connsiteY1-934" fmla="*/ 0 h 10371782"/>
              <a:gd name="connsiteX2-935" fmla="*/ 7262047 w 7262047"/>
              <a:gd name="connsiteY2-936" fmla="*/ 132256 h 10371782"/>
              <a:gd name="connsiteX3-937" fmla="*/ 0 w 7262047"/>
              <a:gd name="connsiteY3-938" fmla="*/ 10357481 h 10371782"/>
              <a:gd name="connsiteX4-939" fmla="*/ 0 w 7262047"/>
              <a:gd name="connsiteY4-940" fmla="*/ 2477677 h 10371782"/>
              <a:gd name="connsiteX0-941" fmla="*/ 0 w 7262047"/>
              <a:gd name="connsiteY0-942" fmla="*/ 2477677 h 10371782"/>
              <a:gd name="connsiteX1-943" fmla="*/ 4530054 w 7262047"/>
              <a:gd name="connsiteY1-944" fmla="*/ 0 h 10371782"/>
              <a:gd name="connsiteX2-945" fmla="*/ 7262047 w 7262047"/>
              <a:gd name="connsiteY2-946" fmla="*/ 132256 h 10371782"/>
              <a:gd name="connsiteX3-947" fmla="*/ 0 w 7262047"/>
              <a:gd name="connsiteY3-948" fmla="*/ 10357481 h 10371782"/>
              <a:gd name="connsiteX4-949" fmla="*/ 0 w 7262047"/>
              <a:gd name="connsiteY4-950" fmla="*/ 2477677 h 10371782"/>
              <a:gd name="connsiteX0-951" fmla="*/ 0 w 7262047"/>
              <a:gd name="connsiteY0-952" fmla="*/ 2345421 h 10239526"/>
              <a:gd name="connsiteX1-953" fmla="*/ 4489168 w 7262047"/>
              <a:gd name="connsiteY1-954" fmla="*/ 131026 h 10239526"/>
              <a:gd name="connsiteX2-955" fmla="*/ 7262047 w 7262047"/>
              <a:gd name="connsiteY2-956" fmla="*/ 0 h 10239526"/>
              <a:gd name="connsiteX3-957" fmla="*/ 0 w 7262047"/>
              <a:gd name="connsiteY3-958" fmla="*/ 10225225 h 10239526"/>
              <a:gd name="connsiteX4-959" fmla="*/ 0 w 7262047"/>
              <a:gd name="connsiteY4-960" fmla="*/ 2345421 h 10239526"/>
              <a:gd name="connsiteX0-961" fmla="*/ 0 w 7262047"/>
              <a:gd name="connsiteY0-962" fmla="*/ 2404545 h 10298650"/>
              <a:gd name="connsiteX1-963" fmla="*/ 4480991 w 7262047"/>
              <a:gd name="connsiteY1-964" fmla="*/ 0 h 10298650"/>
              <a:gd name="connsiteX2-965" fmla="*/ 7262047 w 7262047"/>
              <a:gd name="connsiteY2-966" fmla="*/ 59124 h 10298650"/>
              <a:gd name="connsiteX3-967" fmla="*/ 0 w 7262047"/>
              <a:gd name="connsiteY3-968" fmla="*/ 10284349 h 10298650"/>
              <a:gd name="connsiteX4-969" fmla="*/ 0 w 7262047"/>
              <a:gd name="connsiteY4-970" fmla="*/ 2404545 h 10298650"/>
              <a:gd name="connsiteX0-971" fmla="*/ 0 w 7262047"/>
              <a:gd name="connsiteY0-972" fmla="*/ 2406678 h 10300783"/>
              <a:gd name="connsiteX1-973" fmla="*/ 4480991 w 7262047"/>
              <a:gd name="connsiteY1-974" fmla="*/ 2133 h 10300783"/>
              <a:gd name="connsiteX2-975" fmla="*/ 7262047 w 7262047"/>
              <a:gd name="connsiteY2-976" fmla="*/ 61257 h 10300783"/>
              <a:gd name="connsiteX3-977" fmla="*/ 0 w 7262047"/>
              <a:gd name="connsiteY3-978" fmla="*/ 10286482 h 10300783"/>
              <a:gd name="connsiteX4-979" fmla="*/ 0 w 7262047"/>
              <a:gd name="connsiteY4-980" fmla="*/ 2406678 h 10300783"/>
              <a:gd name="connsiteX0-981" fmla="*/ 0 w 7262047"/>
              <a:gd name="connsiteY0-982" fmla="*/ 2409457 h 10303430"/>
              <a:gd name="connsiteX1-983" fmla="*/ 4480991 w 7262047"/>
              <a:gd name="connsiteY1-984" fmla="*/ 4912 h 10303430"/>
              <a:gd name="connsiteX2-985" fmla="*/ 7262047 w 7262047"/>
              <a:gd name="connsiteY2-986" fmla="*/ 5528 h 10303430"/>
              <a:gd name="connsiteX3-987" fmla="*/ 0 w 7262047"/>
              <a:gd name="connsiteY3-988" fmla="*/ 10289261 h 10303430"/>
              <a:gd name="connsiteX4-989" fmla="*/ 0 w 7262047"/>
              <a:gd name="connsiteY4-990" fmla="*/ 2409457 h 10303430"/>
              <a:gd name="connsiteX0-991" fmla="*/ 0 w 7262047"/>
              <a:gd name="connsiteY0-992" fmla="*/ 2408293 h 10302266"/>
              <a:gd name="connsiteX1-993" fmla="*/ 4480991 w 7262047"/>
              <a:gd name="connsiteY1-994" fmla="*/ 3748 h 10302266"/>
              <a:gd name="connsiteX2-995" fmla="*/ 7262047 w 7262047"/>
              <a:gd name="connsiteY2-996" fmla="*/ 4364 h 10302266"/>
              <a:gd name="connsiteX3-997" fmla="*/ 0 w 7262047"/>
              <a:gd name="connsiteY3-998" fmla="*/ 10288097 h 10302266"/>
              <a:gd name="connsiteX4-999" fmla="*/ 0 w 7262047"/>
              <a:gd name="connsiteY4-1000" fmla="*/ 2408293 h 10302266"/>
              <a:gd name="connsiteX0-1001" fmla="*/ 0 w 7262047"/>
              <a:gd name="connsiteY0-1002" fmla="*/ 2408295 h 10302268"/>
              <a:gd name="connsiteX1-1003" fmla="*/ 4480991 w 7262047"/>
              <a:gd name="connsiteY1-1004" fmla="*/ 3750 h 10302268"/>
              <a:gd name="connsiteX2-1005" fmla="*/ 7262047 w 7262047"/>
              <a:gd name="connsiteY2-1006" fmla="*/ 4366 h 10302268"/>
              <a:gd name="connsiteX3-1007" fmla="*/ 0 w 7262047"/>
              <a:gd name="connsiteY3-1008" fmla="*/ 10288099 h 10302268"/>
              <a:gd name="connsiteX4-1009" fmla="*/ 0 w 7262047"/>
              <a:gd name="connsiteY4-1010" fmla="*/ 2408295 h 10302268"/>
              <a:gd name="connsiteX0-1011" fmla="*/ 0 w 7262047"/>
              <a:gd name="connsiteY0-1012" fmla="*/ 2408295 h 10302268"/>
              <a:gd name="connsiteX1-1013" fmla="*/ 4480991 w 7262047"/>
              <a:gd name="connsiteY1-1014" fmla="*/ 3750 h 10302268"/>
              <a:gd name="connsiteX2-1015" fmla="*/ 7262047 w 7262047"/>
              <a:gd name="connsiteY2-1016" fmla="*/ 4366 h 10302268"/>
              <a:gd name="connsiteX3-1017" fmla="*/ 0 w 7262047"/>
              <a:gd name="connsiteY3-1018" fmla="*/ 10288099 h 10302268"/>
              <a:gd name="connsiteX4-1019" fmla="*/ 0 w 7262047"/>
              <a:gd name="connsiteY4-1020" fmla="*/ 2408295 h 10302268"/>
              <a:gd name="connsiteX0-1021" fmla="*/ 0 w 8525694"/>
              <a:gd name="connsiteY0-1022" fmla="*/ 2408295 h 10287672"/>
              <a:gd name="connsiteX1-1023" fmla="*/ 4480991 w 8525694"/>
              <a:gd name="connsiteY1-1024" fmla="*/ 3750 h 10287672"/>
              <a:gd name="connsiteX2-1025" fmla="*/ 7262047 w 8525694"/>
              <a:gd name="connsiteY2-1026" fmla="*/ 4366 h 10287672"/>
              <a:gd name="connsiteX3-1027" fmla="*/ 7155253 w 8525694"/>
              <a:gd name="connsiteY3-1028" fmla="*/ 10273471 h 10287672"/>
              <a:gd name="connsiteX4-1029" fmla="*/ 0 w 8525694"/>
              <a:gd name="connsiteY4-1030" fmla="*/ 2408295 h 10287672"/>
              <a:gd name="connsiteX0-1031" fmla="*/ 0 w 7262047"/>
              <a:gd name="connsiteY0-1032" fmla="*/ 2408295 h 10273471"/>
              <a:gd name="connsiteX1-1033" fmla="*/ 4480991 w 7262047"/>
              <a:gd name="connsiteY1-1034" fmla="*/ 3750 h 10273471"/>
              <a:gd name="connsiteX2-1035" fmla="*/ 7262047 w 7262047"/>
              <a:gd name="connsiteY2-1036" fmla="*/ 4366 h 10273471"/>
              <a:gd name="connsiteX3-1037" fmla="*/ 7155253 w 7262047"/>
              <a:gd name="connsiteY3-1038" fmla="*/ 10273471 h 10273471"/>
              <a:gd name="connsiteX4-1039" fmla="*/ 0 w 7262047"/>
              <a:gd name="connsiteY4-1040" fmla="*/ 2408295 h 10273471"/>
              <a:gd name="connsiteX0-1041" fmla="*/ 0 w 3222396"/>
              <a:gd name="connsiteY0-1042" fmla="*/ 9736336 h 10488415"/>
              <a:gd name="connsiteX1-1043" fmla="*/ 441340 w 3222396"/>
              <a:gd name="connsiteY1-1044" fmla="*/ 3750 h 10488415"/>
              <a:gd name="connsiteX2-1045" fmla="*/ 3222396 w 3222396"/>
              <a:gd name="connsiteY2-1046" fmla="*/ 4366 h 10488415"/>
              <a:gd name="connsiteX3-1047" fmla="*/ 3115602 w 3222396"/>
              <a:gd name="connsiteY3-1048" fmla="*/ 10273471 h 10488415"/>
              <a:gd name="connsiteX4-1049" fmla="*/ 0 w 3222396"/>
              <a:gd name="connsiteY4-1050" fmla="*/ 9736336 h 10488415"/>
              <a:gd name="connsiteX0-1051" fmla="*/ 318280 w 3540676"/>
              <a:gd name="connsiteY0-1052" fmla="*/ 9736336 h 10273471"/>
              <a:gd name="connsiteX1-1053" fmla="*/ 759620 w 3540676"/>
              <a:gd name="connsiteY1-1054" fmla="*/ 3750 h 10273471"/>
              <a:gd name="connsiteX2-1055" fmla="*/ 3540676 w 3540676"/>
              <a:gd name="connsiteY2-1056" fmla="*/ 4366 h 10273471"/>
              <a:gd name="connsiteX3-1057" fmla="*/ 3433882 w 3540676"/>
              <a:gd name="connsiteY3-1058" fmla="*/ 10273471 h 10273471"/>
              <a:gd name="connsiteX4-1059" fmla="*/ 318280 w 3540676"/>
              <a:gd name="connsiteY4-1060" fmla="*/ 9736336 h 10273471"/>
              <a:gd name="connsiteX0-1061" fmla="*/ 90065 w 4545088"/>
              <a:gd name="connsiteY0-1062" fmla="*/ 10292012 h 10293090"/>
              <a:gd name="connsiteX1-1063" fmla="*/ 1764032 w 4545088"/>
              <a:gd name="connsiteY1-1064" fmla="*/ 3750 h 10293090"/>
              <a:gd name="connsiteX2-1065" fmla="*/ 4545088 w 4545088"/>
              <a:gd name="connsiteY2-1066" fmla="*/ 4366 h 10293090"/>
              <a:gd name="connsiteX3-1067" fmla="*/ 4438294 w 4545088"/>
              <a:gd name="connsiteY3-1068" fmla="*/ 10273471 h 10293090"/>
              <a:gd name="connsiteX4-1069" fmla="*/ 90065 w 4545088"/>
              <a:gd name="connsiteY4-1070" fmla="*/ 10292012 h 10293090"/>
              <a:gd name="connsiteX0-1071" fmla="*/ 90065 w 4545088"/>
              <a:gd name="connsiteY0-1072" fmla="*/ 10292012 h 10293092"/>
              <a:gd name="connsiteX1-1073" fmla="*/ 1764032 w 4545088"/>
              <a:gd name="connsiteY1-1074" fmla="*/ 3750 h 10293092"/>
              <a:gd name="connsiteX2-1075" fmla="*/ 4545088 w 4545088"/>
              <a:gd name="connsiteY2-1076" fmla="*/ 4366 h 10293092"/>
              <a:gd name="connsiteX3-1077" fmla="*/ 1451927 w 4545088"/>
              <a:gd name="connsiteY3-1078" fmla="*/ 10291396 h 10293092"/>
              <a:gd name="connsiteX4-1079" fmla="*/ 90065 w 4545088"/>
              <a:gd name="connsiteY4-1080" fmla="*/ 10292012 h 10293092"/>
              <a:gd name="connsiteX0-1081" fmla="*/ 1488537 w 5943560"/>
              <a:gd name="connsiteY0-1082" fmla="*/ 10287645 h 10288729"/>
              <a:gd name="connsiteX1-1083" fmla="*/ 306415 w 5943560"/>
              <a:gd name="connsiteY1-1084" fmla="*/ 35231 h 10288729"/>
              <a:gd name="connsiteX2-1085" fmla="*/ 5943560 w 5943560"/>
              <a:gd name="connsiteY2-1086" fmla="*/ -1 h 10288729"/>
              <a:gd name="connsiteX3-1087" fmla="*/ 2850399 w 5943560"/>
              <a:gd name="connsiteY3-1088" fmla="*/ 10287029 h 10288729"/>
              <a:gd name="connsiteX4-1089" fmla="*/ 1488537 w 5943560"/>
              <a:gd name="connsiteY4-1090" fmla="*/ 10287645 h 10288729"/>
              <a:gd name="connsiteX0-1091" fmla="*/ 1497364 w 5952387"/>
              <a:gd name="connsiteY0-1092" fmla="*/ 10287647 h 10288729"/>
              <a:gd name="connsiteX1-1093" fmla="*/ 305221 w 5952387"/>
              <a:gd name="connsiteY1-1094" fmla="*/ 35233 h 10288729"/>
              <a:gd name="connsiteX2-1095" fmla="*/ 5952387 w 5952387"/>
              <a:gd name="connsiteY2-1096" fmla="*/ 1 h 10288729"/>
              <a:gd name="connsiteX3-1097" fmla="*/ 2859226 w 5952387"/>
              <a:gd name="connsiteY3-1098" fmla="*/ 10287031 h 10288729"/>
              <a:gd name="connsiteX4-1099" fmla="*/ 1497364 w 5952387"/>
              <a:gd name="connsiteY4-1100" fmla="*/ 10287647 h 10288729"/>
              <a:gd name="connsiteX0-1101" fmla="*/ 1497364 w 2859226"/>
              <a:gd name="connsiteY0-1102" fmla="*/ 10305571 h 10306655"/>
              <a:gd name="connsiteX1-1103" fmla="*/ 305221 w 2859226"/>
              <a:gd name="connsiteY1-1104" fmla="*/ 53157 h 10306655"/>
              <a:gd name="connsiteX2-1105" fmla="*/ 1803542 w 2859226"/>
              <a:gd name="connsiteY2-1106" fmla="*/ 0 h 10306655"/>
              <a:gd name="connsiteX3-1107" fmla="*/ 2859226 w 2859226"/>
              <a:gd name="connsiteY3-1108" fmla="*/ 10304955 h 10306655"/>
              <a:gd name="connsiteX4-1109" fmla="*/ 1497364 w 2859226"/>
              <a:gd name="connsiteY4-1110" fmla="*/ 10305571 h 10306655"/>
              <a:gd name="connsiteX0-1111" fmla="*/ 1497364 w 3971597"/>
              <a:gd name="connsiteY0-1112" fmla="*/ 10305571 h 10340805"/>
              <a:gd name="connsiteX1-1113" fmla="*/ 305221 w 3971597"/>
              <a:gd name="connsiteY1-1114" fmla="*/ 53157 h 10340805"/>
              <a:gd name="connsiteX2-1115" fmla="*/ 1803542 w 3971597"/>
              <a:gd name="connsiteY2-1116" fmla="*/ 0 h 10340805"/>
              <a:gd name="connsiteX3-1117" fmla="*/ 3971597 w 3971597"/>
              <a:gd name="connsiteY3-1118" fmla="*/ 10340805 h 10340805"/>
              <a:gd name="connsiteX4-1119" fmla="*/ 1497364 w 3971597"/>
              <a:gd name="connsiteY4-1120" fmla="*/ 10305571 h 10340805"/>
              <a:gd name="connsiteX0-1121" fmla="*/ 1497364 w 3971597"/>
              <a:gd name="connsiteY0-1122" fmla="*/ 10305571 h 10340805"/>
              <a:gd name="connsiteX1-1123" fmla="*/ 305221 w 3971597"/>
              <a:gd name="connsiteY1-1124" fmla="*/ 53157 h 10340805"/>
              <a:gd name="connsiteX2-1125" fmla="*/ 1803542 w 3971597"/>
              <a:gd name="connsiteY2-1126" fmla="*/ 0 h 10340805"/>
              <a:gd name="connsiteX3-1127" fmla="*/ 3971597 w 3971597"/>
              <a:gd name="connsiteY3-1128" fmla="*/ 10340805 h 10340805"/>
              <a:gd name="connsiteX4-1129" fmla="*/ 1497364 w 3971597"/>
              <a:gd name="connsiteY4-1130" fmla="*/ 10305571 h 10340805"/>
              <a:gd name="connsiteX0-1131" fmla="*/ 1497364 w 3971597"/>
              <a:gd name="connsiteY0-1132" fmla="*/ 10305571 h 10340805"/>
              <a:gd name="connsiteX1-1133" fmla="*/ 305221 w 3971597"/>
              <a:gd name="connsiteY1-1134" fmla="*/ 53157 h 10340805"/>
              <a:gd name="connsiteX2-1135" fmla="*/ 1803542 w 3971597"/>
              <a:gd name="connsiteY2-1136" fmla="*/ 0 h 10340805"/>
              <a:gd name="connsiteX3-1137" fmla="*/ 3971597 w 3971597"/>
              <a:gd name="connsiteY3-1138" fmla="*/ 10340805 h 10340805"/>
              <a:gd name="connsiteX4-1139" fmla="*/ 1497364 w 3971597"/>
              <a:gd name="connsiteY4-1140" fmla="*/ 10305571 h 10340805"/>
              <a:gd name="connsiteX0-1141" fmla="*/ 1497364 w 3971597"/>
              <a:gd name="connsiteY0-1142" fmla="*/ 10305571 h 10340805"/>
              <a:gd name="connsiteX1-1143" fmla="*/ 305221 w 3971597"/>
              <a:gd name="connsiteY1-1144" fmla="*/ 17308 h 10340805"/>
              <a:gd name="connsiteX2-1145" fmla="*/ 1803542 w 3971597"/>
              <a:gd name="connsiteY2-1146" fmla="*/ 0 h 10340805"/>
              <a:gd name="connsiteX3-1147" fmla="*/ 3971597 w 3971597"/>
              <a:gd name="connsiteY3-1148" fmla="*/ 10340805 h 10340805"/>
              <a:gd name="connsiteX4-1149" fmla="*/ 1497364 w 3971597"/>
              <a:gd name="connsiteY4-1150" fmla="*/ 10305571 h 10340805"/>
              <a:gd name="connsiteX0-1151" fmla="*/ 1539963 w 4014196"/>
              <a:gd name="connsiteY0-1152" fmla="*/ 10305571 h 10340805"/>
              <a:gd name="connsiteX1-1153" fmla="*/ 347820 w 4014196"/>
              <a:gd name="connsiteY1-1154" fmla="*/ 17308 h 10340805"/>
              <a:gd name="connsiteX2-1155" fmla="*/ 1846141 w 4014196"/>
              <a:gd name="connsiteY2-1156" fmla="*/ 0 h 10340805"/>
              <a:gd name="connsiteX3-1157" fmla="*/ 4014196 w 4014196"/>
              <a:gd name="connsiteY3-1158" fmla="*/ 10340805 h 10340805"/>
              <a:gd name="connsiteX4-1159" fmla="*/ 1539963 w 4014196"/>
              <a:gd name="connsiteY4-1160" fmla="*/ 10305571 h 10340805"/>
              <a:gd name="connsiteX0-1161" fmla="*/ 1221111 w 3695344"/>
              <a:gd name="connsiteY0-1162" fmla="*/ 10305571 h 10340805"/>
              <a:gd name="connsiteX1-1163" fmla="*/ 28968 w 3695344"/>
              <a:gd name="connsiteY1-1164" fmla="*/ 17308 h 10340805"/>
              <a:gd name="connsiteX2-1165" fmla="*/ 1527289 w 3695344"/>
              <a:gd name="connsiteY2-1166" fmla="*/ 0 h 10340805"/>
              <a:gd name="connsiteX3-1167" fmla="*/ 3695344 w 3695344"/>
              <a:gd name="connsiteY3-1168" fmla="*/ 10340805 h 10340805"/>
              <a:gd name="connsiteX4-1169" fmla="*/ 1221111 w 3695344"/>
              <a:gd name="connsiteY4-1170" fmla="*/ 10305571 h 10340805"/>
              <a:gd name="connsiteX0-1171" fmla="*/ 721495 w 3195728"/>
              <a:gd name="connsiteY0-1172" fmla="*/ 10305571 h 10340805"/>
              <a:gd name="connsiteX1-1173" fmla="*/ 80528 w 3195728"/>
              <a:gd name="connsiteY1-1174" fmla="*/ 17308 h 10340805"/>
              <a:gd name="connsiteX2-1175" fmla="*/ 1027673 w 3195728"/>
              <a:gd name="connsiteY2-1176" fmla="*/ 0 h 10340805"/>
              <a:gd name="connsiteX3-1177" fmla="*/ 3195728 w 3195728"/>
              <a:gd name="connsiteY3-1178" fmla="*/ 10340805 h 10340805"/>
              <a:gd name="connsiteX4-1179" fmla="*/ 721495 w 3195728"/>
              <a:gd name="connsiteY4-1180" fmla="*/ 10305571 h 10340805"/>
              <a:gd name="connsiteX0-1181" fmla="*/ 1829461 w 3131195"/>
              <a:gd name="connsiteY0-1182" fmla="*/ 10341423 h 10341423"/>
              <a:gd name="connsiteX1-1183" fmla="*/ 15995 w 3131195"/>
              <a:gd name="connsiteY1-1184" fmla="*/ 17308 h 10341423"/>
              <a:gd name="connsiteX2-1185" fmla="*/ 963140 w 3131195"/>
              <a:gd name="connsiteY2-1186" fmla="*/ 0 h 10341423"/>
              <a:gd name="connsiteX3-1187" fmla="*/ 3131195 w 3131195"/>
              <a:gd name="connsiteY3-1188" fmla="*/ 10340805 h 10341423"/>
              <a:gd name="connsiteX4-1189" fmla="*/ 1829461 w 3131195"/>
              <a:gd name="connsiteY4-1190" fmla="*/ 10341423 h 10341423"/>
              <a:gd name="connsiteX0-1191" fmla="*/ 1832905 w 3134639"/>
              <a:gd name="connsiteY0-1192" fmla="*/ 10341423 h 10341423"/>
              <a:gd name="connsiteX1-1193" fmla="*/ 19439 w 3134639"/>
              <a:gd name="connsiteY1-1194" fmla="*/ 17308 h 10341423"/>
              <a:gd name="connsiteX2-1195" fmla="*/ 966584 w 3134639"/>
              <a:gd name="connsiteY2-1196" fmla="*/ 0 h 10341423"/>
              <a:gd name="connsiteX3-1197" fmla="*/ 3134639 w 3134639"/>
              <a:gd name="connsiteY3-1198" fmla="*/ 10340805 h 10341423"/>
              <a:gd name="connsiteX4-1199" fmla="*/ 1832905 w 3134639"/>
              <a:gd name="connsiteY4-1200" fmla="*/ 10341423 h 10341423"/>
              <a:gd name="connsiteX0-1201" fmla="*/ 1832905 w 3325045"/>
              <a:gd name="connsiteY0-1202" fmla="*/ 10341423 h 10341423"/>
              <a:gd name="connsiteX1-1203" fmla="*/ 19439 w 3325045"/>
              <a:gd name="connsiteY1-1204" fmla="*/ 17308 h 10341423"/>
              <a:gd name="connsiteX2-1205" fmla="*/ 966584 w 3325045"/>
              <a:gd name="connsiteY2-1206" fmla="*/ 0 h 10341423"/>
              <a:gd name="connsiteX3-1207" fmla="*/ 3325045 w 3325045"/>
              <a:gd name="connsiteY3-1208" fmla="*/ 10304956 h 10341423"/>
              <a:gd name="connsiteX4-1209" fmla="*/ 1832905 w 3325045"/>
              <a:gd name="connsiteY4-1210" fmla="*/ 10341423 h 10341423"/>
              <a:gd name="connsiteX0-1211" fmla="*/ 1832905 w 3325045"/>
              <a:gd name="connsiteY0-1212" fmla="*/ 10341423 h 10341423"/>
              <a:gd name="connsiteX1-1213" fmla="*/ 19439 w 3325045"/>
              <a:gd name="connsiteY1-1214" fmla="*/ 17308 h 10341423"/>
              <a:gd name="connsiteX2-1215" fmla="*/ 966584 w 3325045"/>
              <a:gd name="connsiteY2-1216" fmla="*/ 0 h 10341423"/>
              <a:gd name="connsiteX3-1217" fmla="*/ 3325045 w 3325045"/>
              <a:gd name="connsiteY3-1218" fmla="*/ 10304956 h 10341423"/>
              <a:gd name="connsiteX4-1219" fmla="*/ 1832905 w 3325045"/>
              <a:gd name="connsiteY4-1220" fmla="*/ 10341423 h 10341423"/>
              <a:gd name="connsiteX0-1221" fmla="*/ 1832905 w 4397331"/>
              <a:gd name="connsiteY0-1222" fmla="*/ 10341423 h 10341423"/>
              <a:gd name="connsiteX1-1223" fmla="*/ 19439 w 4397331"/>
              <a:gd name="connsiteY1-1224" fmla="*/ 17308 h 10341423"/>
              <a:gd name="connsiteX2-1225" fmla="*/ 966584 w 4397331"/>
              <a:gd name="connsiteY2-1226" fmla="*/ 0 h 10341423"/>
              <a:gd name="connsiteX3-1227" fmla="*/ 4397331 w 4397331"/>
              <a:gd name="connsiteY3-1228" fmla="*/ 10322882 h 10341423"/>
              <a:gd name="connsiteX4-1229" fmla="*/ 1832905 w 4397331"/>
              <a:gd name="connsiteY4-1230" fmla="*/ 10341423 h 10341423"/>
              <a:gd name="connsiteX0-1231" fmla="*/ 1832905 w 4397331"/>
              <a:gd name="connsiteY0-1232" fmla="*/ 10341423 h 10341423"/>
              <a:gd name="connsiteX1-1233" fmla="*/ 19439 w 4397331"/>
              <a:gd name="connsiteY1-1234" fmla="*/ 17308 h 10341423"/>
              <a:gd name="connsiteX2-1235" fmla="*/ 966584 w 4397331"/>
              <a:gd name="connsiteY2-1236" fmla="*/ 0 h 10341423"/>
              <a:gd name="connsiteX3-1237" fmla="*/ 4397331 w 4397331"/>
              <a:gd name="connsiteY3-1238" fmla="*/ 10322882 h 10341423"/>
              <a:gd name="connsiteX4-1239" fmla="*/ 1832905 w 4397331"/>
              <a:gd name="connsiteY4-1240" fmla="*/ 10341423 h 10341423"/>
              <a:gd name="connsiteX0-1241" fmla="*/ 2945601 w 4387633"/>
              <a:gd name="connsiteY0-1242" fmla="*/ 10287648 h 10322882"/>
              <a:gd name="connsiteX1-1243" fmla="*/ 9741 w 4387633"/>
              <a:gd name="connsiteY1-1244" fmla="*/ 17308 h 10322882"/>
              <a:gd name="connsiteX2-1245" fmla="*/ 956886 w 4387633"/>
              <a:gd name="connsiteY2-1246" fmla="*/ 0 h 10322882"/>
              <a:gd name="connsiteX3-1247" fmla="*/ 4387633 w 4387633"/>
              <a:gd name="connsiteY3-1248" fmla="*/ 10322882 h 10322882"/>
              <a:gd name="connsiteX4-1249" fmla="*/ 2945601 w 4387633"/>
              <a:gd name="connsiteY4-1250" fmla="*/ 10287648 h 10322882"/>
              <a:gd name="connsiteX0-1251" fmla="*/ 2945601 w 4387633"/>
              <a:gd name="connsiteY0-1252" fmla="*/ 10287648 h 10322882"/>
              <a:gd name="connsiteX1-1253" fmla="*/ 9741 w 4387633"/>
              <a:gd name="connsiteY1-1254" fmla="*/ 17308 h 10322882"/>
              <a:gd name="connsiteX2-1255" fmla="*/ 956886 w 4387633"/>
              <a:gd name="connsiteY2-1256" fmla="*/ 0 h 10322882"/>
              <a:gd name="connsiteX3-1257" fmla="*/ 4387633 w 4387633"/>
              <a:gd name="connsiteY3-1258" fmla="*/ 10322882 h 10322882"/>
              <a:gd name="connsiteX4-1259" fmla="*/ 2945601 w 4387633"/>
              <a:gd name="connsiteY4-1260" fmla="*/ 10287648 h 10322882"/>
              <a:gd name="connsiteX0-1261" fmla="*/ 2945601 w 4387633"/>
              <a:gd name="connsiteY0-1262" fmla="*/ 10287648 h 10322882"/>
              <a:gd name="connsiteX1-1263" fmla="*/ 9741 w 4387633"/>
              <a:gd name="connsiteY1-1264" fmla="*/ 17308 h 10322882"/>
              <a:gd name="connsiteX2-1265" fmla="*/ 956886 w 4387633"/>
              <a:gd name="connsiteY2-1266" fmla="*/ 0 h 10322882"/>
              <a:gd name="connsiteX3-1267" fmla="*/ 4387633 w 4387633"/>
              <a:gd name="connsiteY3-1268" fmla="*/ 10322882 h 10322882"/>
              <a:gd name="connsiteX4-1269" fmla="*/ 2945601 w 4387633"/>
              <a:gd name="connsiteY4-1270" fmla="*/ 10287648 h 10322882"/>
              <a:gd name="connsiteX0-1271" fmla="*/ 2945601 w 4387633"/>
              <a:gd name="connsiteY0-1272" fmla="*/ 10274089 h 10309323"/>
              <a:gd name="connsiteX1-1273" fmla="*/ 9741 w 4387633"/>
              <a:gd name="connsiteY1-1274" fmla="*/ 3749 h 10309323"/>
              <a:gd name="connsiteX2-1275" fmla="*/ 666266 w 4387633"/>
              <a:gd name="connsiteY2-1276" fmla="*/ 4367 h 10309323"/>
              <a:gd name="connsiteX3-1277" fmla="*/ 4387633 w 4387633"/>
              <a:gd name="connsiteY3-1278" fmla="*/ 10309323 h 10309323"/>
              <a:gd name="connsiteX4-1279" fmla="*/ 2945601 w 4387633"/>
              <a:gd name="connsiteY4-1280" fmla="*/ 10274089 h 10309323"/>
              <a:gd name="connsiteX0-1281" fmla="*/ 2945601 w 4387633"/>
              <a:gd name="connsiteY0-1282" fmla="*/ 10274089 h 10309323"/>
              <a:gd name="connsiteX1-1283" fmla="*/ 9741 w 4387633"/>
              <a:gd name="connsiteY1-1284" fmla="*/ 3749 h 10309323"/>
              <a:gd name="connsiteX2-1285" fmla="*/ 666266 w 4387633"/>
              <a:gd name="connsiteY2-1286" fmla="*/ 4367 h 10309323"/>
              <a:gd name="connsiteX3-1287" fmla="*/ 4387633 w 4387633"/>
              <a:gd name="connsiteY3-1288" fmla="*/ 10309323 h 10309323"/>
              <a:gd name="connsiteX4-1289" fmla="*/ 2945601 w 4387633"/>
              <a:gd name="connsiteY4-1290" fmla="*/ 10274089 h 10309323"/>
              <a:gd name="connsiteX0-1291" fmla="*/ 2935860 w 4377892"/>
              <a:gd name="connsiteY0-1292" fmla="*/ 10274089 h 10309323"/>
              <a:gd name="connsiteX1-1293" fmla="*/ 0 w 4377892"/>
              <a:gd name="connsiteY1-1294" fmla="*/ 3749 h 10309323"/>
              <a:gd name="connsiteX2-1295" fmla="*/ 656525 w 4377892"/>
              <a:gd name="connsiteY2-1296" fmla="*/ 4367 h 10309323"/>
              <a:gd name="connsiteX3-1297" fmla="*/ 4377892 w 4377892"/>
              <a:gd name="connsiteY3-1298" fmla="*/ 10309323 h 10309323"/>
              <a:gd name="connsiteX4-1299" fmla="*/ 2935860 w 4377892"/>
              <a:gd name="connsiteY4-1300" fmla="*/ 10274089 h 10309323"/>
              <a:gd name="connsiteX0-1301" fmla="*/ 2935860 w 4377892"/>
              <a:gd name="connsiteY0-1302" fmla="*/ 10274089 h 10309323"/>
              <a:gd name="connsiteX1-1303" fmla="*/ 0 w 4377892"/>
              <a:gd name="connsiteY1-1304" fmla="*/ 3749 h 10309323"/>
              <a:gd name="connsiteX2-1305" fmla="*/ 656525 w 4377892"/>
              <a:gd name="connsiteY2-1306" fmla="*/ 4367 h 10309323"/>
              <a:gd name="connsiteX3-1307" fmla="*/ 4377892 w 4377892"/>
              <a:gd name="connsiteY3-1308" fmla="*/ 10309323 h 10309323"/>
              <a:gd name="connsiteX4-1309" fmla="*/ 2935860 w 4377892"/>
              <a:gd name="connsiteY4-1310" fmla="*/ 10274089 h 10309323"/>
              <a:gd name="connsiteX0-1311" fmla="*/ 2935860 w 4377892"/>
              <a:gd name="connsiteY0-1312" fmla="*/ 10274089 h 10309323"/>
              <a:gd name="connsiteX1-1313" fmla="*/ 0 w 4377892"/>
              <a:gd name="connsiteY1-1314" fmla="*/ 3749 h 10309323"/>
              <a:gd name="connsiteX2-1315" fmla="*/ 656525 w 4377892"/>
              <a:gd name="connsiteY2-1316" fmla="*/ 4367 h 10309323"/>
              <a:gd name="connsiteX3-1317" fmla="*/ 4377892 w 4377892"/>
              <a:gd name="connsiteY3-1318" fmla="*/ 10309323 h 10309323"/>
              <a:gd name="connsiteX4-1319" fmla="*/ 2935860 w 4377892"/>
              <a:gd name="connsiteY4-1320" fmla="*/ 10274089 h 10309323"/>
              <a:gd name="connsiteX0-1321" fmla="*/ 2954297 w 4396329"/>
              <a:gd name="connsiteY0-1322" fmla="*/ 10274089 h 10309323"/>
              <a:gd name="connsiteX1-1323" fmla="*/ 18437 w 4396329"/>
              <a:gd name="connsiteY1-1324" fmla="*/ 3749 h 10309323"/>
              <a:gd name="connsiteX2-1325" fmla="*/ 674962 w 4396329"/>
              <a:gd name="connsiteY2-1326" fmla="*/ 4367 h 10309323"/>
              <a:gd name="connsiteX3-1327" fmla="*/ 4396329 w 4396329"/>
              <a:gd name="connsiteY3-1328" fmla="*/ 10309323 h 10309323"/>
              <a:gd name="connsiteX4-1329" fmla="*/ 2954297 w 4396329"/>
              <a:gd name="connsiteY4-1330" fmla="*/ 10274089 h 10309323"/>
              <a:gd name="connsiteX0-1331" fmla="*/ 2940899 w 4382931"/>
              <a:gd name="connsiteY0-1332" fmla="*/ 10274089 h 10309323"/>
              <a:gd name="connsiteX1-1333" fmla="*/ 5039 w 4382931"/>
              <a:gd name="connsiteY1-1334" fmla="*/ 3749 h 10309323"/>
              <a:gd name="connsiteX2-1335" fmla="*/ 661564 w 4382931"/>
              <a:gd name="connsiteY2-1336" fmla="*/ 4367 h 10309323"/>
              <a:gd name="connsiteX3-1337" fmla="*/ 4382931 w 4382931"/>
              <a:gd name="connsiteY3-1338" fmla="*/ 10309323 h 10309323"/>
              <a:gd name="connsiteX4-1339" fmla="*/ 2940899 w 4382931"/>
              <a:gd name="connsiteY4-1340" fmla="*/ 10274089 h 10309323"/>
              <a:gd name="connsiteX0-1341" fmla="*/ 2935860 w 4377892"/>
              <a:gd name="connsiteY0-1342" fmla="*/ 10274089 h 10309323"/>
              <a:gd name="connsiteX1-1343" fmla="*/ 0 w 4377892"/>
              <a:gd name="connsiteY1-1344" fmla="*/ 3749 h 10309323"/>
              <a:gd name="connsiteX2-1345" fmla="*/ 656525 w 4377892"/>
              <a:gd name="connsiteY2-1346" fmla="*/ 4367 h 10309323"/>
              <a:gd name="connsiteX3-1347" fmla="*/ 4377892 w 4377892"/>
              <a:gd name="connsiteY3-1348" fmla="*/ 10309323 h 10309323"/>
              <a:gd name="connsiteX4-1349" fmla="*/ 2935860 w 4377892"/>
              <a:gd name="connsiteY4-1350" fmla="*/ 10274089 h 10309323"/>
              <a:gd name="connsiteX0-1351" fmla="*/ 2935860 w 4377892"/>
              <a:gd name="connsiteY0-1352" fmla="*/ 10274089 h 10309323"/>
              <a:gd name="connsiteX1-1353" fmla="*/ 0 w 4377892"/>
              <a:gd name="connsiteY1-1354" fmla="*/ 3749 h 10309323"/>
              <a:gd name="connsiteX2-1355" fmla="*/ 656525 w 4377892"/>
              <a:gd name="connsiteY2-1356" fmla="*/ 4367 h 10309323"/>
              <a:gd name="connsiteX3-1357" fmla="*/ 4377892 w 4377892"/>
              <a:gd name="connsiteY3-1358" fmla="*/ 10309323 h 10309323"/>
              <a:gd name="connsiteX4-1359" fmla="*/ 2935860 w 4377892"/>
              <a:gd name="connsiteY4-1360" fmla="*/ 10274089 h 10309323"/>
              <a:gd name="connsiteX0-1361" fmla="*/ 2935860 w 4377892"/>
              <a:gd name="connsiteY0-1362" fmla="*/ 10753506 h 10788740"/>
              <a:gd name="connsiteX1-1363" fmla="*/ 0 w 4377892"/>
              <a:gd name="connsiteY1-1364" fmla="*/ 483166 h 10788740"/>
              <a:gd name="connsiteX2-1365" fmla="*/ 656525 w 4377892"/>
              <a:gd name="connsiteY2-1366" fmla="*/ 483784 h 10788740"/>
              <a:gd name="connsiteX3-1367" fmla="*/ 4377892 w 4377892"/>
              <a:gd name="connsiteY3-1368" fmla="*/ 10788740 h 10788740"/>
              <a:gd name="connsiteX4-1369" fmla="*/ 2935860 w 4377892"/>
              <a:gd name="connsiteY4-1370" fmla="*/ 10753506 h 10788740"/>
              <a:gd name="connsiteX0-1371" fmla="*/ 2935860 w 4377892"/>
              <a:gd name="connsiteY0-1372" fmla="*/ 10719178 h 10754412"/>
              <a:gd name="connsiteX1-1373" fmla="*/ 0 w 4377892"/>
              <a:gd name="connsiteY1-1374" fmla="*/ 448838 h 10754412"/>
              <a:gd name="connsiteX2-1375" fmla="*/ 656525 w 4377892"/>
              <a:gd name="connsiteY2-1376" fmla="*/ 449456 h 10754412"/>
              <a:gd name="connsiteX3-1377" fmla="*/ 4377892 w 4377892"/>
              <a:gd name="connsiteY3-1378" fmla="*/ 10754412 h 10754412"/>
              <a:gd name="connsiteX4-1379" fmla="*/ 2935860 w 4377892"/>
              <a:gd name="connsiteY4-1380" fmla="*/ 10719178 h 10754412"/>
              <a:gd name="connsiteX0-1381" fmla="*/ 2935860 w 4377892"/>
              <a:gd name="connsiteY0-1382" fmla="*/ 10275526 h 10310760"/>
              <a:gd name="connsiteX1-1383" fmla="*/ 0 w 4377892"/>
              <a:gd name="connsiteY1-1384" fmla="*/ 5186 h 10310760"/>
              <a:gd name="connsiteX2-1385" fmla="*/ 656525 w 4377892"/>
              <a:gd name="connsiteY2-1386" fmla="*/ 5804 h 10310760"/>
              <a:gd name="connsiteX3-1387" fmla="*/ 4377892 w 4377892"/>
              <a:gd name="connsiteY3-1388" fmla="*/ 10310760 h 10310760"/>
              <a:gd name="connsiteX4-1389" fmla="*/ 2935860 w 4377892"/>
              <a:gd name="connsiteY4-1390" fmla="*/ 10275526 h 10310760"/>
              <a:gd name="connsiteX0-1391" fmla="*/ 2935860 w 4377892"/>
              <a:gd name="connsiteY0-1392" fmla="*/ 10298168 h 10333402"/>
              <a:gd name="connsiteX1-1393" fmla="*/ 0 w 4377892"/>
              <a:gd name="connsiteY1-1394" fmla="*/ 27828 h 10333402"/>
              <a:gd name="connsiteX2-1395" fmla="*/ 656525 w 4377892"/>
              <a:gd name="connsiteY2-1396" fmla="*/ 28446 h 10333402"/>
              <a:gd name="connsiteX3-1397" fmla="*/ 4377892 w 4377892"/>
              <a:gd name="connsiteY3-1398" fmla="*/ 10333402 h 10333402"/>
              <a:gd name="connsiteX4-1399" fmla="*/ 2935860 w 4377892"/>
              <a:gd name="connsiteY4-1400" fmla="*/ 10298168 h 10333402"/>
              <a:gd name="connsiteX0-1401" fmla="*/ 2935860 w 4377892"/>
              <a:gd name="connsiteY0-1402" fmla="*/ 10328273 h 10363507"/>
              <a:gd name="connsiteX1-1403" fmla="*/ 0 w 4377892"/>
              <a:gd name="connsiteY1-1404" fmla="*/ 57933 h 10363507"/>
              <a:gd name="connsiteX2-1405" fmla="*/ 656525 w 4377892"/>
              <a:gd name="connsiteY2-1406" fmla="*/ 58551 h 10363507"/>
              <a:gd name="connsiteX3-1407" fmla="*/ 4377892 w 4377892"/>
              <a:gd name="connsiteY3-1408" fmla="*/ 10363507 h 10363507"/>
              <a:gd name="connsiteX4-1409" fmla="*/ 2935860 w 4377892"/>
              <a:gd name="connsiteY4-1410" fmla="*/ 10328273 h 10363507"/>
              <a:gd name="connsiteX0-1411" fmla="*/ 2935860 w 4688555"/>
              <a:gd name="connsiteY0-1412" fmla="*/ 10328273 h 10363507"/>
              <a:gd name="connsiteX1-1413" fmla="*/ 0 w 4688555"/>
              <a:gd name="connsiteY1-1414" fmla="*/ 57933 h 10363507"/>
              <a:gd name="connsiteX2-1415" fmla="*/ 656525 w 4688555"/>
              <a:gd name="connsiteY2-1416" fmla="*/ 58551 h 10363507"/>
              <a:gd name="connsiteX3-1417" fmla="*/ 4688555 w 4688555"/>
              <a:gd name="connsiteY3-1418" fmla="*/ 10363507 h 10363507"/>
              <a:gd name="connsiteX4-1419" fmla="*/ 2935860 w 4688555"/>
              <a:gd name="connsiteY4-1420" fmla="*/ 10328273 h 103635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88555" h="10363507">
                <a:moveTo>
                  <a:pt x="2935860" y="10328273"/>
                </a:moveTo>
                <a:cubicBezTo>
                  <a:pt x="1923295" y="8970834"/>
                  <a:pt x="20604" y="4964081"/>
                  <a:pt x="0" y="57933"/>
                </a:cubicBezTo>
                <a:cubicBezTo>
                  <a:pt x="295993" y="22746"/>
                  <a:pt x="418820" y="-52961"/>
                  <a:pt x="656525" y="58551"/>
                </a:cubicBezTo>
                <a:cubicBezTo>
                  <a:pt x="836592" y="6036587"/>
                  <a:pt x="3660877" y="8998214"/>
                  <a:pt x="4688555" y="10363507"/>
                </a:cubicBezTo>
                <a:lnTo>
                  <a:pt x="2935860" y="10328273"/>
                </a:lnTo>
                <a:close/>
              </a:path>
            </a:pathLst>
          </a:custGeom>
          <a:solidFill>
            <a:srgbClr val="D5C9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3">
            <a:extLst>
              <a:ext uri="{FF2B5EF4-FFF2-40B4-BE49-F238E27FC236}">
                <a16:creationId xmlns:a16="http://schemas.microsoft.com/office/drawing/2014/main" id="{7121980F-5432-4EAE-B6E2-CC81A1FD7F59}"/>
              </a:ext>
            </a:extLst>
          </p:cNvPr>
          <p:cNvSpPr/>
          <p:nvPr/>
        </p:nvSpPr>
        <p:spPr>
          <a:xfrm>
            <a:off x="2460625" y="-4763"/>
            <a:ext cx="6704013" cy="5157788"/>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3312368 h 5143500"/>
              <a:gd name="connsiteX3-267" fmla="*/ 1498551 w 7445266"/>
              <a:gd name="connsiteY3-268" fmla="*/ 5143500 h 5143500"/>
              <a:gd name="connsiteX4-269" fmla="*/ 0 w 7445266"/>
              <a:gd name="connsiteY4-270" fmla="*/ 5143500 h 5143500"/>
              <a:gd name="connsiteX0-271" fmla="*/ 0 w 7445266"/>
              <a:gd name="connsiteY0-272" fmla="*/ 5143500 h 5143500"/>
              <a:gd name="connsiteX1-273" fmla="*/ 7445266 w 7445266"/>
              <a:gd name="connsiteY1-274" fmla="*/ 0 h 5143500"/>
              <a:gd name="connsiteX2-275" fmla="*/ 7445266 w 7445266"/>
              <a:gd name="connsiteY2-276" fmla="*/ 3312368 h 5143500"/>
              <a:gd name="connsiteX3-277" fmla="*/ 1498551 w 7445266"/>
              <a:gd name="connsiteY3-278" fmla="*/ 5143500 h 5143500"/>
              <a:gd name="connsiteX4-279" fmla="*/ 0 w 7445266"/>
              <a:gd name="connsiteY4-280" fmla="*/ 5143500 h 5143500"/>
              <a:gd name="connsiteX0-281" fmla="*/ 0 w 7445266"/>
              <a:gd name="connsiteY0-282" fmla="*/ 5143500 h 5143500"/>
              <a:gd name="connsiteX1-283" fmla="*/ 7445266 w 7445266"/>
              <a:gd name="connsiteY1-284" fmla="*/ 0 h 5143500"/>
              <a:gd name="connsiteX2-285" fmla="*/ 7445266 w 7445266"/>
              <a:gd name="connsiteY2-286" fmla="*/ 3312368 h 5143500"/>
              <a:gd name="connsiteX3-287" fmla="*/ 1498551 w 7445266"/>
              <a:gd name="connsiteY3-288" fmla="*/ 5143500 h 5143500"/>
              <a:gd name="connsiteX4-289" fmla="*/ 0 w 7445266"/>
              <a:gd name="connsiteY4-290" fmla="*/ 5143500 h 5143500"/>
              <a:gd name="connsiteX0-291" fmla="*/ 0 w 7445266"/>
              <a:gd name="connsiteY0-292" fmla="*/ 5719564 h 5719564"/>
              <a:gd name="connsiteX1-293" fmla="*/ 7445266 w 7445266"/>
              <a:gd name="connsiteY1-294" fmla="*/ 0 h 5719564"/>
              <a:gd name="connsiteX2-295" fmla="*/ 7445266 w 7445266"/>
              <a:gd name="connsiteY2-296" fmla="*/ 3888432 h 5719564"/>
              <a:gd name="connsiteX3-297" fmla="*/ 1498551 w 7445266"/>
              <a:gd name="connsiteY3-298" fmla="*/ 5719564 h 5719564"/>
              <a:gd name="connsiteX4-299" fmla="*/ 0 w 7445266"/>
              <a:gd name="connsiteY4-300" fmla="*/ 5719564 h 5719564"/>
              <a:gd name="connsiteX0-301" fmla="*/ 0 w 7445266"/>
              <a:gd name="connsiteY0-302" fmla="*/ 5719564 h 5719564"/>
              <a:gd name="connsiteX1-303" fmla="*/ 7445266 w 7445266"/>
              <a:gd name="connsiteY1-304" fmla="*/ 0 h 5719564"/>
              <a:gd name="connsiteX2-305" fmla="*/ 7445266 w 7445266"/>
              <a:gd name="connsiteY2-306" fmla="*/ 3888432 h 5719564"/>
              <a:gd name="connsiteX3-307" fmla="*/ 4990721 w 7445266"/>
              <a:gd name="connsiteY3-308" fmla="*/ 5719564 h 5719564"/>
              <a:gd name="connsiteX4-309" fmla="*/ 0 w 7445266"/>
              <a:gd name="connsiteY4-310" fmla="*/ 5719564 h 5719564"/>
              <a:gd name="connsiteX0-311" fmla="*/ 0 w 7445266"/>
              <a:gd name="connsiteY0-312" fmla="*/ 5719564 h 5719564"/>
              <a:gd name="connsiteX1-313" fmla="*/ 7445266 w 7445266"/>
              <a:gd name="connsiteY1-314" fmla="*/ 0 h 5719564"/>
              <a:gd name="connsiteX2-315" fmla="*/ 7445266 w 7445266"/>
              <a:gd name="connsiteY2-316" fmla="*/ 3888432 h 5719564"/>
              <a:gd name="connsiteX3-317" fmla="*/ 4990721 w 7445266"/>
              <a:gd name="connsiteY3-318" fmla="*/ 5719564 h 5719564"/>
              <a:gd name="connsiteX4-319" fmla="*/ 0 w 7445266"/>
              <a:gd name="connsiteY4-320" fmla="*/ 5719564 h 5719564"/>
              <a:gd name="connsiteX0-321" fmla="*/ 0 w 5110896"/>
              <a:gd name="connsiteY0-322" fmla="*/ 5719564 h 5719564"/>
              <a:gd name="connsiteX1-323" fmla="*/ 5110896 w 5110896"/>
              <a:gd name="connsiteY1-324" fmla="*/ 0 h 5719564"/>
              <a:gd name="connsiteX2-325" fmla="*/ 5110896 w 5110896"/>
              <a:gd name="connsiteY2-326" fmla="*/ 3888432 h 5719564"/>
              <a:gd name="connsiteX3-327" fmla="*/ 2656351 w 5110896"/>
              <a:gd name="connsiteY3-328" fmla="*/ 5719564 h 5719564"/>
              <a:gd name="connsiteX4-329" fmla="*/ 0 w 5110896"/>
              <a:gd name="connsiteY4-330" fmla="*/ 5719564 h 5719564"/>
              <a:gd name="connsiteX0-331" fmla="*/ 0 w 5110896"/>
              <a:gd name="connsiteY0-332" fmla="*/ 5719564 h 5719564"/>
              <a:gd name="connsiteX1-333" fmla="*/ 5110896 w 5110896"/>
              <a:gd name="connsiteY1-334" fmla="*/ 0 h 5719564"/>
              <a:gd name="connsiteX2-335" fmla="*/ 5110896 w 5110896"/>
              <a:gd name="connsiteY2-336" fmla="*/ 3888432 h 5719564"/>
              <a:gd name="connsiteX3-337" fmla="*/ 2656351 w 5110896"/>
              <a:gd name="connsiteY3-338" fmla="*/ 5719564 h 5719564"/>
              <a:gd name="connsiteX4-339" fmla="*/ 0 w 5110896"/>
              <a:gd name="connsiteY4-340" fmla="*/ 5719564 h 5719564"/>
              <a:gd name="connsiteX0-341" fmla="*/ 0 w 5110896"/>
              <a:gd name="connsiteY0-342" fmla="*/ 5719564 h 5719564"/>
              <a:gd name="connsiteX1-343" fmla="*/ 5110896 w 5110896"/>
              <a:gd name="connsiteY1-344" fmla="*/ 0 h 5719564"/>
              <a:gd name="connsiteX2-345" fmla="*/ 5110896 w 5110896"/>
              <a:gd name="connsiteY2-346" fmla="*/ 3888432 h 5719564"/>
              <a:gd name="connsiteX3-347" fmla="*/ 2656351 w 5110896"/>
              <a:gd name="connsiteY3-348" fmla="*/ 5719564 h 5719564"/>
              <a:gd name="connsiteX4-349" fmla="*/ 0 w 5110896"/>
              <a:gd name="connsiteY4-350" fmla="*/ 5719564 h 5719564"/>
              <a:gd name="connsiteX0-351" fmla="*/ 0 w 5110896"/>
              <a:gd name="connsiteY0-352" fmla="*/ 5719564 h 5719564"/>
              <a:gd name="connsiteX1-353" fmla="*/ 5110896 w 5110896"/>
              <a:gd name="connsiteY1-354" fmla="*/ 0 h 5719564"/>
              <a:gd name="connsiteX2-355" fmla="*/ 5110896 w 5110896"/>
              <a:gd name="connsiteY2-356" fmla="*/ 3888432 h 5719564"/>
              <a:gd name="connsiteX3-357" fmla="*/ 2656351 w 5110896"/>
              <a:gd name="connsiteY3-358" fmla="*/ 5719564 h 5719564"/>
              <a:gd name="connsiteX4-359" fmla="*/ 0 w 5110896"/>
              <a:gd name="connsiteY4-360" fmla="*/ 5719564 h 5719564"/>
              <a:gd name="connsiteX0-361" fmla="*/ 0 w 5110896"/>
              <a:gd name="connsiteY0-362" fmla="*/ 5719564 h 5719564"/>
              <a:gd name="connsiteX1-363" fmla="*/ 5110896 w 5110896"/>
              <a:gd name="connsiteY1-364" fmla="*/ 0 h 5719564"/>
              <a:gd name="connsiteX2-365" fmla="*/ 5110896 w 5110896"/>
              <a:gd name="connsiteY2-366" fmla="*/ 3888432 h 5719564"/>
              <a:gd name="connsiteX3-367" fmla="*/ 2656351 w 5110896"/>
              <a:gd name="connsiteY3-368" fmla="*/ 5719564 h 5719564"/>
              <a:gd name="connsiteX4-369" fmla="*/ 0 w 5110896"/>
              <a:gd name="connsiteY4-370" fmla="*/ 5719564 h 5719564"/>
              <a:gd name="connsiteX0-371" fmla="*/ 0 w 5110896"/>
              <a:gd name="connsiteY0-372" fmla="*/ 5719564 h 5719564"/>
              <a:gd name="connsiteX1-373" fmla="*/ 5110896 w 5110896"/>
              <a:gd name="connsiteY1-374" fmla="*/ 0 h 5719564"/>
              <a:gd name="connsiteX2-375" fmla="*/ 5110896 w 5110896"/>
              <a:gd name="connsiteY2-376" fmla="*/ 3888432 h 5719564"/>
              <a:gd name="connsiteX3-377" fmla="*/ 2656351 w 5110896"/>
              <a:gd name="connsiteY3-378" fmla="*/ 5719564 h 5719564"/>
              <a:gd name="connsiteX4-379" fmla="*/ 0 w 5110896"/>
              <a:gd name="connsiteY4-380" fmla="*/ 5719564 h 5719564"/>
              <a:gd name="connsiteX0-381" fmla="*/ 0 w 5110896"/>
              <a:gd name="connsiteY0-382" fmla="*/ 5719564 h 5719564"/>
              <a:gd name="connsiteX1-383" fmla="*/ 5110896 w 5110896"/>
              <a:gd name="connsiteY1-384" fmla="*/ 0 h 5719564"/>
              <a:gd name="connsiteX2-385" fmla="*/ 5110896 w 5110896"/>
              <a:gd name="connsiteY2-386" fmla="*/ 3888432 h 5719564"/>
              <a:gd name="connsiteX3-387" fmla="*/ 2656351 w 5110896"/>
              <a:gd name="connsiteY3-388" fmla="*/ 5719564 h 5719564"/>
              <a:gd name="connsiteX4-389" fmla="*/ 0 w 5110896"/>
              <a:gd name="connsiteY4-390" fmla="*/ 5719564 h 5719564"/>
              <a:gd name="connsiteX0-391" fmla="*/ 0 w 5110896"/>
              <a:gd name="connsiteY0-392" fmla="*/ 5719564 h 5719564"/>
              <a:gd name="connsiteX1-393" fmla="*/ 5110896 w 5110896"/>
              <a:gd name="connsiteY1-394" fmla="*/ 0 h 5719564"/>
              <a:gd name="connsiteX2-395" fmla="*/ 5110896 w 5110896"/>
              <a:gd name="connsiteY2-396" fmla="*/ 3888432 h 5719564"/>
              <a:gd name="connsiteX3-397" fmla="*/ 1851396 w 5110896"/>
              <a:gd name="connsiteY3-398" fmla="*/ 5719564 h 5719564"/>
              <a:gd name="connsiteX4-399" fmla="*/ 0 w 5110896"/>
              <a:gd name="connsiteY4-400" fmla="*/ 5719564 h 5719564"/>
              <a:gd name="connsiteX0-401" fmla="*/ 0 w 5110896"/>
              <a:gd name="connsiteY0-402" fmla="*/ 5719564 h 5722804"/>
              <a:gd name="connsiteX1-403" fmla="*/ 5110896 w 5110896"/>
              <a:gd name="connsiteY1-404" fmla="*/ 0 h 5722804"/>
              <a:gd name="connsiteX2-405" fmla="*/ 5110896 w 5110896"/>
              <a:gd name="connsiteY2-406" fmla="*/ 3888432 h 5722804"/>
              <a:gd name="connsiteX3-407" fmla="*/ 1851396 w 5110896"/>
              <a:gd name="connsiteY3-408" fmla="*/ 5719564 h 5722804"/>
              <a:gd name="connsiteX4-409" fmla="*/ 0 w 5110896"/>
              <a:gd name="connsiteY4-410" fmla="*/ 5719564 h 5722804"/>
              <a:gd name="connsiteX0-411" fmla="*/ 0 w 5110896"/>
              <a:gd name="connsiteY0-412" fmla="*/ 5719564 h 5756754"/>
              <a:gd name="connsiteX1-413" fmla="*/ 5110896 w 5110896"/>
              <a:gd name="connsiteY1-414" fmla="*/ 0 h 5756754"/>
              <a:gd name="connsiteX2-415" fmla="*/ 5110896 w 5110896"/>
              <a:gd name="connsiteY2-416" fmla="*/ 3888432 h 5756754"/>
              <a:gd name="connsiteX3-417" fmla="*/ 1851396 w 5110896"/>
              <a:gd name="connsiteY3-418" fmla="*/ 5719564 h 5756754"/>
              <a:gd name="connsiteX4-419" fmla="*/ 0 w 5110896"/>
              <a:gd name="connsiteY4-420" fmla="*/ 5719564 h 5756754"/>
              <a:gd name="connsiteX0-421" fmla="*/ 0 w 5110896"/>
              <a:gd name="connsiteY0-422" fmla="*/ 5719564 h 5756754"/>
              <a:gd name="connsiteX1-423" fmla="*/ 5110896 w 5110896"/>
              <a:gd name="connsiteY1-424" fmla="*/ 0 h 5756754"/>
              <a:gd name="connsiteX2-425" fmla="*/ 5110896 w 5110896"/>
              <a:gd name="connsiteY2-426" fmla="*/ 3888432 h 5756754"/>
              <a:gd name="connsiteX3-427" fmla="*/ 1851396 w 5110896"/>
              <a:gd name="connsiteY3-428" fmla="*/ 5719564 h 5756754"/>
              <a:gd name="connsiteX4-429" fmla="*/ 0 w 5110896"/>
              <a:gd name="connsiteY4-430" fmla="*/ 5719564 h 5756754"/>
              <a:gd name="connsiteX0-431" fmla="*/ 0 w 5110896"/>
              <a:gd name="connsiteY0-432" fmla="*/ 5719564 h 5756754"/>
              <a:gd name="connsiteX1-433" fmla="*/ 5110896 w 5110896"/>
              <a:gd name="connsiteY1-434" fmla="*/ 0 h 5756754"/>
              <a:gd name="connsiteX2-435" fmla="*/ 5110896 w 5110896"/>
              <a:gd name="connsiteY2-436" fmla="*/ 3888432 h 5756754"/>
              <a:gd name="connsiteX3-437" fmla="*/ 1851396 w 5110896"/>
              <a:gd name="connsiteY3-438" fmla="*/ 5719564 h 5756754"/>
              <a:gd name="connsiteX4-439" fmla="*/ 0 w 5110896"/>
              <a:gd name="connsiteY4-440" fmla="*/ 5719564 h 5756754"/>
              <a:gd name="connsiteX0-441" fmla="*/ 0 w 5110896"/>
              <a:gd name="connsiteY0-442" fmla="*/ 5719564 h 5756754"/>
              <a:gd name="connsiteX1-443" fmla="*/ 5110896 w 5110896"/>
              <a:gd name="connsiteY1-444" fmla="*/ 0 h 5756754"/>
              <a:gd name="connsiteX2-445" fmla="*/ 5110896 w 5110896"/>
              <a:gd name="connsiteY2-446" fmla="*/ 3888432 h 5756754"/>
              <a:gd name="connsiteX3-447" fmla="*/ 1851396 w 5110896"/>
              <a:gd name="connsiteY3-448" fmla="*/ 5719564 h 5756754"/>
              <a:gd name="connsiteX4-449" fmla="*/ 0 w 5110896"/>
              <a:gd name="connsiteY4-450" fmla="*/ 5719564 h 5756754"/>
              <a:gd name="connsiteX0-451" fmla="*/ 0 w 5110896"/>
              <a:gd name="connsiteY0-452" fmla="*/ 5719564 h 5719564"/>
              <a:gd name="connsiteX1-453" fmla="*/ 5110896 w 5110896"/>
              <a:gd name="connsiteY1-454" fmla="*/ 0 h 5719564"/>
              <a:gd name="connsiteX2-455" fmla="*/ 5110896 w 5110896"/>
              <a:gd name="connsiteY2-456" fmla="*/ 3888432 h 5719564"/>
              <a:gd name="connsiteX3-457" fmla="*/ 1851396 w 5110896"/>
              <a:gd name="connsiteY3-458" fmla="*/ 5719564 h 5719564"/>
              <a:gd name="connsiteX4-459" fmla="*/ 0 w 5110896"/>
              <a:gd name="connsiteY4-460" fmla="*/ 5719564 h 5719564"/>
              <a:gd name="connsiteX0-461" fmla="*/ 0 w 5110896"/>
              <a:gd name="connsiteY0-462" fmla="*/ 5719564 h 5719564"/>
              <a:gd name="connsiteX1-463" fmla="*/ 5110896 w 5110896"/>
              <a:gd name="connsiteY1-464" fmla="*/ 0 h 5719564"/>
              <a:gd name="connsiteX2-465" fmla="*/ 5110896 w 5110896"/>
              <a:gd name="connsiteY2-466" fmla="*/ 3888432 h 5719564"/>
              <a:gd name="connsiteX3-467" fmla="*/ 1851396 w 5110896"/>
              <a:gd name="connsiteY3-468" fmla="*/ 5719564 h 5719564"/>
              <a:gd name="connsiteX4-469" fmla="*/ 0 w 5110896"/>
              <a:gd name="connsiteY4-470" fmla="*/ 5719564 h 5719564"/>
              <a:gd name="connsiteX0-471" fmla="*/ 0 w 5110896"/>
              <a:gd name="connsiteY0-472" fmla="*/ 5719564 h 5719564"/>
              <a:gd name="connsiteX1-473" fmla="*/ 5110896 w 5110896"/>
              <a:gd name="connsiteY1-474" fmla="*/ 0 h 5719564"/>
              <a:gd name="connsiteX2-475" fmla="*/ 5110896 w 5110896"/>
              <a:gd name="connsiteY2-476" fmla="*/ 3888432 h 5719564"/>
              <a:gd name="connsiteX3-477" fmla="*/ 1851396 w 5110896"/>
              <a:gd name="connsiteY3-478" fmla="*/ 5719564 h 5719564"/>
              <a:gd name="connsiteX4-479" fmla="*/ 0 w 5110896"/>
              <a:gd name="connsiteY4-480" fmla="*/ 5719564 h 5719564"/>
              <a:gd name="connsiteX0-481" fmla="*/ 0 w 5110896"/>
              <a:gd name="connsiteY0-482" fmla="*/ 5719564 h 5719564"/>
              <a:gd name="connsiteX1-483" fmla="*/ 5110896 w 5110896"/>
              <a:gd name="connsiteY1-484" fmla="*/ 0 h 5719564"/>
              <a:gd name="connsiteX2-485" fmla="*/ 5110896 w 5110896"/>
              <a:gd name="connsiteY2-486" fmla="*/ 3888432 h 5719564"/>
              <a:gd name="connsiteX3-487" fmla="*/ 1851396 w 5110896"/>
              <a:gd name="connsiteY3-488" fmla="*/ 5719564 h 5719564"/>
              <a:gd name="connsiteX4-489" fmla="*/ 0 w 5110896"/>
              <a:gd name="connsiteY4-490" fmla="*/ 5719564 h 5719564"/>
              <a:gd name="connsiteX0-491" fmla="*/ 0 w 5110896"/>
              <a:gd name="connsiteY0-492" fmla="*/ 5719564 h 5719564"/>
              <a:gd name="connsiteX1-493" fmla="*/ 5110896 w 5110896"/>
              <a:gd name="connsiteY1-494" fmla="*/ 0 h 5719564"/>
              <a:gd name="connsiteX2-495" fmla="*/ 5110896 w 5110896"/>
              <a:gd name="connsiteY2-496" fmla="*/ 3744416 h 5719564"/>
              <a:gd name="connsiteX3-497" fmla="*/ 1851396 w 5110896"/>
              <a:gd name="connsiteY3-498" fmla="*/ 5719564 h 5719564"/>
              <a:gd name="connsiteX4-499" fmla="*/ 0 w 5110896"/>
              <a:gd name="connsiteY4-500" fmla="*/ 5719564 h 5719564"/>
              <a:gd name="connsiteX0-501" fmla="*/ 0 w 5110896"/>
              <a:gd name="connsiteY0-502" fmla="*/ 4999484 h 5719564"/>
              <a:gd name="connsiteX1-503" fmla="*/ 5110896 w 5110896"/>
              <a:gd name="connsiteY1-504" fmla="*/ 0 h 5719564"/>
              <a:gd name="connsiteX2-505" fmla="*/ 5110896 w 5110896"/>
              <a:gd name="connsiteY2-506" fmla="*/ 3744416 h 5719564"/>
              <a:gd name="connsiteX3-507" fmla="*/ 1851396 w 5110896"/>
              <a:gd name="connsiteY3-508" fmla="*/ 5719564 h 5719564"/>
              <a:gd name="connsiteX4-509" fmla="*/ 0 w 5110896"/>
              <a:gd name="connsiteY4-510" fmla="*/ 4999484 h 5719564"/>
              <a:gd name="connsiteX0-511" fmla="*/ 0 w 5110896"/>
              <a:gd name="connsiteY0-512" fmla="*/ 4999484 h 6439644"/>
              <a:gd name="connsiteX1-513" fmla="*/ 5110896 w 5110896"/>
              <a:gd name="connsiteY1-514" fmla="*/ 0 h 6439644"/>
              <a:gd name="connsiteX2-515" fmla="*/ 5110896 w 5110896"/>
              <a:gd name="connsiteY2-516" fmla="*/ 3744416 h 6439644"/>
              <a:gd name="connsiteX3-517" fmla="*/ 0 w 5110896"/>
              <a:gd name="connsiteY3-518" fmla="*/ 6439644 h 6439644"/>
              <a:gd name="connsiteX4-519" fmla="*/ 0 w 5110896"/>
              <a:gd name="connsiteY4-520" fmla="*/ 4999484 h 6439644"/>
              <a:gd name="connsiteX0-521" fmla="*/ 0 w 5110896"/>
              <a:gd name="connsiteY0-522" fmla="*/ 4448640 h 5888800"/>
              <a:gd name="connsiteX1-523" fmla="*/ 1699527 w 5110896"/>
              <a:gd name="connsiteY1-524" fmla="*/ 0 h 5888800"/>
              <a:gd name="connsiteX2-525" fmla="*/ 5110896 w 5110896"/>
              <a:gd name="connsiteY2-526" fmla="*/ 3193572 h 5888800"/>
              <a:gd name="connsiteX3-527" fmla="*/ 0 w 5110896"/>
              <a:gd name="connsiteY3-528" fmla="*/ 5888800 h 5888800"/>
              <a:gd name="connsiteX4-529" fmla="*/ 0 w 5110896"/>
              <a:gd name="connsiteY4-530" fmla="*/ 4448640 h 5888800"/>
              <a:gd name="connsiteX0-531" fmla="*/ 0 w 4949905"/>
              <a:gd name="connsiteY0-532" fmla="*/ 4448640 h 5888800"/>
              <a:gd name="connsiteX1-533" fmla="*/ 1699527 w 4949905"/>
              <a:gd name="connsiteY1-534" fmla="*/ 0 h 5888800"/>
              <a:gd name="connsiteX2-535" fmla="*/ 4949905 w 4949905"/>
              <a:gd name="connsiteY2-536" fmla="*/ 25220 h 5888800"/>
              <a:gd name="connsiteX3-537" fmla="*/ 0 w 4949905"/>
              <a:gd name="connsiteY3-538" fmla="*/ 5888800 h 5888800"/>
              <a:gd name="connsiteX4-539" fmla="*/ 0 w 4949905"/>
              <a:gd name="connsiteY4-540" fmla="*/ 4448640 h 5888800"/>
              <a:gd name="connsiteX0-541" fmla="*/ 330408 w 5280313"/>
              <a:gd name="connsiteY0-542" fmla="*/ 4448640 h 5888800"/>
              <a:gd name="connsiteX1-543" fmla="*/ 2029935 w 5280313"/>
              <a:gd name="connsiteY1-544" fmla="*/ 0 h 5888800"/>
              <a:gd name="connsiteX2-545" fmla="*/ 5280313 w 5280313"/>
              <a:gd name="connsiteY2-546" fmla="*/ 25220 h 5888800"/>
              <a:gd name="connsiteX3-547" fmla="*/ 330408 w 5280313"/>
              <a:gd name="connsiteY3-548" fmla="*/ 5888800 h 5888800"/>
              <a:gd name="connsiteX4-549" fmla="*/ 330408 w 5280313"/>
              <a:gd name="connsiteY4-550" fmla="*/ 4448640 h 5888800"/>
              <a:gd name="connsiteX0-551" fmla="*/ 330408 w 5280313"/>
              <a:gd name="connsiteY0-552" fmla="*/ 4448640 h 5888800"/>
              <a:gd name="connsiteX1-553" fmla="*/ 2029935 w 5280313"/>
              <a:gd name="connsiteY1-554" fmla="*/ 0 h 5888800"/>
              <a:gd name="connsiteX2-555" fmla="*/ 5280313 w 5280313"/>
              <a:gd name="connsiteY2-556" fmla="*/ 25220 h 5888800"/>
              <a:gd name="connsiteX3-557" fmla="*/ 330408 w 5280313"/>
              <a:gd name="connsiteY3-558" fmla="*/ 5888800 h 5888800"/>
              <a:gd name="connsiteX4-559" fmla="*/ 330408 w 5280313"/>
              <a:gd name="connsiteY4-560" fmla="*/ 4448640 h 5888800"/>
              <a:gd name="connsiteX0-561" fmla="*/ 53334 w 5003239"/>
              <a:gd name="connsiteY0-562" fmla="*/ 4448640 h 5888800"/>
              <a:gd name="connsiteX1-563" fmla="*/ 1752861 w 5003239"/>
              <a:gd name="connsiteY1-564" fmla="*/ 0 h 5888800"/>
              <a:gd name="connsiteX2-565" fmla="*/ 5003239 w 5003239"/>
              <a:gd name="connsiteY2-566" fmla="*/ 25220 h 5888800"/>
              <a:gd name="connsiteX3-567" fmla="*/ 53334 w 5003239"/>
              <a:gd name="connsiteY3-568" fmla="*/ 5888800 h 5888800"/>
              <a:gd name="connsiteX4-569" fmla="*/ 53334 w 5003239"/>
              <a:gd name="connsiteY4-570" fmla="*/ 4448640 h 5888800"/>
              <a:gd name="connsiteX0-571" fmla="*/ 53334 w 5003239"/>
              <a:gd name="connsiteY0-572" fmla="*/ 4448640 h 5888800"/>
              <a:gd name="connsiteX1-573" fmla="*/ 1752861 w 5003239"/>
              <a:gd name="connsiteY1-574" fmla="*/ 0 h 5888800"/>
              <a:gd name="connsiteX2-575" fmla="*/ 5003239 w 5003239"/>
              <a:gd name="connsiteY2-576" fmla="*/ 25220 h 5888800"/>
              <a:gd name="connsiteX3-577" fmla="*/ 53334 w 5003239"/>
              <a:gd name="connsiteY3-578" fmla="*/ 5888800 h 5888800"/>
              <a:gd name="connsiteX4-579" fmla="*/ 53334 w 5003239"/>
              <a:gd name="connsiteY4-580" fmla="*/ 4448640 h 5888800"/>
              <a:gd name="connsiteX0-581" fmla="*/ 53334 w 5003239"/>
              <a:gd name="connsiteY0-582" fmla="*/ 4448640 h 6896912"/>
              <a:gd name="connsiteX1-583" fmla="*/ 1752861 w 5003239"/>
              <a:gd name="connsiteY1-584" fmla="*/ 0 h 6896912"/>
              <a:gd name="connsiteX2-585" fmla="*/ 5003239 w 5003239"/>
              <a:gd name="connsiteY2-586" fmla="*/ 25220 h 6896912"/>
              <a:gd name="connsiteX3-587" fmla="*/ 53335 w 5003239"/>
              <a:gd name="connsiteY3-588" fmla="*/ 6896912 h 6896912"/>
              <a:gd name="connsiteX4-589" fmla="*/ 53334 w 5003239"/>
              <a:gd name="connsiteY4-590" fmla="*/ 4448640 h 6896912"/>
              <a:gd name="connsiteX0-591" fmla="*/ 53334 w 5003239"/>
              <a:gd name="connsiteY0-592" fmla="*/ 4448640 h 6896912"/>
              <a:gd name="connsiteX1-593" fmla="*/ 1752861 w 5003239"/>
              <a:gd name="connsiteY1-594" fmla="*/ 0 h 6896912"/>
              <a:gd name="connsiteX2-595" fmla="*/ 5003239 w 5003239"/>
              <a:gd name="connsiteY2-596" fmla="*/ 25220 h 6896912"/>
              <a:gd name="connsiteX3-597" fmla="*/ 53335 w 5003239"/>
              <a:gd name="connsiteY3-598" fmla="*/ 6896912 h 6896912"/>
              <a:gd name="connsiteX4-599" fmla="*/ 53334 w 5003239"/>
              <a:gd name="connsiteY4-600" fmla="*/ 4448640 h 6896912"/>
              <a:gd name="connsiteX0-601" fmla="*/ 53334 w 5003239"/>
              <a:gd name="connsiteY0-602" fmla="*/ 4423420 h 6871692"/>
              <a:gd name="connsiteX1-603" fmla="*/ 2910356 w 5003239"/>
              <a:gd name="connsiteY1-604" fmla="*/ 0 h 6871692"/>
              <a:gd name="connsiteX2-605" fmla="*/ 5003239 w 5003239"/>
              <a:gd name="connsiteY2-606" fmla="*/ 0 h 6871692"/>
              <a:gd name="connsiteX3-607" fmla="*/ 53335 w 5003239"/>
              <a:gd name="connsiteY3-608" fmla="*/ 6871692 h 6871692"/>
              <a:gd name="connsiteX4-609" fmla="*/ 53334 w 5003239"/>
              <a:gd name="connsiteY4-610" fmla="*/ 4423420 h 6871692"/>
              <a:gd name="connsiteX0-611" fmla="*/ 53334 w 5003239"/>
              <a:gd name="connsiteY0-612" fmla="*/ 4423420 h 6871692"/>
              <a:gd name="connsiteX1-613" fmla="*/ 2346888 w 5003239"/>
              <a:gd name="connsiteY1-614" fmla="*/ 0 h 6871692"/>
              <a:gd name="connsiteX2-615" fmla="*/ 5003239 w 5003239"/>
              <a:gd name="connsiteY2-616" fmla="*/ 0 h 6871692"/>
              <a:gd name="connsiteX3-617" fmla="*/ 53335 w 5003239"/>
              <a:gd name="connsiteY3-618" fmla="*/ 6871692 h 6871692"/>
              <a:gd name="connsiteX4-619" fmla="*/ 53334 w 5003239"/>
              <a:gd name="connsiteY4-620" fmla="*/ 4423420 h 6871692"/>
              <a:gd name="connsiteX0-621" fmla="*/ 53334 w 5003238"/>
              <a:gd name="connsiteY0-622" fmla="*/ 2839244 h 6871692"/>
              <a:gd name="connsiteX1-623" fmla="*/ 2346887 w 5003238"/>
              <a:gd name="connsiteY1-624" fmla="*/ 0 h 6871692"/>
              <a:gd name="connsiteX2-625" fmla="*/ 5003238 w 5003238"/>
              <a:gd name="connsiteY2-626" fmla="*/ 0 h 6871692"/>
              <a:gd name="connsiteX3-627" fmla="*/ 53334 w 5003238"/>
              <a:gd name="connsiteY3-628" fmla="*/ 6871692 h 6871692"/>
              <a:gd name="connsiteX4-629" fmla="*/ 53334 w 5003238"/>
              <a:gd name="connsiteY4-630" fmla="*/ 2839244 h 6871692"/>
              <a:gd name="connsiteX0-631" fmla="*/ 0 w 4949904"/>
              <a:gd name="connsiteY0-632" fmla="*/ 2839244 h 6871692"/>
              <a:gd name="connsiteX1-633" fmla="*/ 2293553 w 4949904"/>
              <a:gd name="connsiteY1-634" fmla="*/ 0 h 6871692"/>
              <a:gd name="connsiteX2-635" fmla="*/ 4949904 w 4949904"/>
              <a:gd name="connsiteY2-636" fmla="*/ 0 h 6871692"/>
              <a:gd name="connsiteX3-637" fmla="*/ 0 w 4949904"/>
              <a:gd name="connsiteY3-638" fmla="*/ 6871692 h 6871692"/>
              <a:gd name="connsiteX4-639" fmla="*/ 0 w 4949904"/>
              <a:gd name="connsiteY4-640" fmla="*/ 2839244 h 6871692"/>
              <a:gd name="connsiteX0-641" fmla="*/ 0 w 4949904"/>
              <a:gd name="connsiteY0-642" fmla="*/ 2839244 h 6871692"/>
              <a:gd name="connsiteX1-643" fmla="*/ 2293553 w 4949904"/>
              <a:gd name="connsiteY1-644" fmla="*/ 0 h 6871692"/>
              <a:gd name="connsiteX2-645" fmla="*/ 4949904 w 4949904"/>
              <a:gd name="connsiteY2-646" fmla="*/ 0 h 6871692"/>
              <a:gd name="connsiteX3-647" fmla="*/ 0 w 4949904"/>
              <a:gd name="connsiteY3-648" fmla="*/ 6871692 h 6871692"/>
              <a:gd name="connsiteX4-649" fmla="*/ 0 w 4949904"/>
              <a:gd name="connsiteY4-650" fmla="*/ 2839244 h 6871692"/>
              <a:gd name="connsiteX0-651" fmla="*/ 16388 w 4966292"/>
              <a:gd name="connsiteY0-652" fmla="*/ 2839244 h 6871692"/>
              <a:gd name="connsiteX1-653" fmla="*/ 2309941 w 4966292"/>
              <a:gd name="connsiteY1-654" fmla="*/ 0 h 6871692"/>
              <a:gd name="connsiteX2-655" fmla="*/ 4966292 w 4966292"/>
              <a:gd name="connsiteY2-656" fmla="*/ 0 h 6871692"/>
              <a:gd name="connsiteX3-657" fmla="*/ 16388 w 4966292"/>
              <a:gd name="connsiteY3-658" fmla="*/ 6871692 h 6871692"/>
              <a:gd name="connsiteX4-659" fmla="*/ 16388 w 4966292"/>
              <a:gd name="connsiteY4-660" fmla="*/ 2839244 h 6871692"/>
              <a:gd name="connsiteX0-661" fmla="*/ 16388 w 3839354"/>
              <a:gd name="connsiteY0-662" fmla="*/ 2839244 h 6871692"/>
              <a:gd name="connsiteX1-663" fmla="*/ 2309941 w 3839354"/>
              <a:gd name="connsiteY1-664" fmla="*/ 0 h 6871692"/>
              <a:gd name="connsiteX2-665" fmla="*/ 3839354 w 3839354"/>
              <a:gd name="connsiteY2-666" fmla="*/ 0 h 6871692"/>
              <a:gd name="connsiteX3-667" fmla="*/ 16388 w 3839354"/>
              <a:gd name="connsiteY3-668" fmla="*/ 6871692 h 6871692"/>
              <a:gd name="connsiteX4-669" fmla="*/ 16388 w 3839354"/>
              <a:gd name="connsiteY4-670" fmla="*/ 2839244 h 6871692"/>
              <a:gd name="connsiteX0-671" fmla="*/ 16388 w 3839354"/>
              <a:gd name="connsiteY0-672" fmla="*/ 2407196 h 6871692"/>
              <a:gd name="connsiteX1-673" fmla="*/ 2309941 w 3839354"/>
              <a:gd name="connsiteY1-674" fmla="*/ 0 h 6871692"/>
              <a:gd name="connsiteX2-675" fmla="*/ 3839354 w 3839354"/>
              <a:gd name="connsiteY2-676" fmla="*/ 0 h 6871692"/>
              <a:gd name="connsiteX3-677" fmla="*/ 16388 w 3839354"/>
              <a:gd name="connsiteY3-678" fmla="*/ 6871692 h 6871692"/>
              <a:gd name="connsiteX4-679" fmla="*/ 16388 w 3839354"/>
              <a:gd name="connsiteY4-680" fmla="*/ 2407196 h 6871692"/>
              <a:gd name="connsiteX0-681" fmla="*/ 0 w 3822966"/>
              <a:gd name="connsiteY0-682" fmla="*/ 2407196 h 6871692"/>
              <a:gd name="connsiteX1-683" fmla="*/ 2293553 w 3822966"/>
              <a:gd name="connsiteY1-684" fmla="*/ 0 h 6871692"/>
              <a:gd name="connsiteX2-685" fmla="*/ 3822966 w 3822966"/>
              <a:gd name="connsiteY2-686" fmla="*/ 0 h 6871692"/>
              <a:gd name="connsiteX3-687" fmla="*/ 0 w 3822966"/>
              <a:gd name="connsiteY3-688" fmla="*/ 6871692 h 6871692"/>
              <a:gd name="connsiteX4-689" fmla="*/ 0 w 3822966"/>
              <a:gd name="connsiteY4-690" fmla="*/ 2407196 h 6871692"/>
              <a:gd name="connsiteX0-691" fmla="*/ 0 w 3822966"/>
              <a:gd name="connsiteY0-692" fmla="*/ 2407196 h 6871692"/>
              <a:gd name="connsiteX1-693" fmla="*/ 2293553 w 3822966"/>
              <a:gd name="connsiteY1-694" fmla="*/ 0 h 6871692"/>
              <a:gd name="connsiteX2-695" fmla="*/ 3822966 w 3822966"/>
              <a:gd name="connsiteY2-696" fmla="*/ 0 h 6871692"/>
              <a:gd name="connsiteX3-697" fmla="*/ 0 w 3822966"/>
              <a:gd name="connsiteY3-698" fmla="*/ 6871692 h 6871692"/>
              <a:gd name="connsiteX4-699" fmla="*/ 0 w 3822966"/>
              <a:gd name="connsiteY4-700" fmla="*/ 2407196 h 6871692"/>
              <a:gd name="connsiteX0-701" fmla="*/ 0 w 3822966"/>
              <a:gd name="connsiteY0-702" fmla="*/ 2407196 h 6871692"/>
              <a:gd name="connsiteX1-703" fmla="*/ 2293553 w 3822966"/>
              <a:gd name="connsiteY1-704" fmla="*/ 0 h 6871692"/>
              <a:gd name="connsiteX2-705" fmla="*/ 3822966 w 3822966"/>
              <a:gd name="connsiteY2-706" fmla="*/ 0 h 6871692"/>
              <a:gd name="connsiteX3-707" fmla="*/ 0 w 3822966"/>
              <a:gd name="connsiteY3-708" fmla="*/ 6871692 h 6871692"/>
              <a:gd name="connsiteX4-709" fmla="*/ 0 w 3822966"/>
              <a:gd name="connsiteY4-710" fmla="*/ 2407196 h 6871692"/>
              <a:gd name="connsiteX0-711" fmla="*/ 0 w 3822966"/>
              <a:gd name="connsiteY0-712" fmla="*/ 2407196 h 6871692"/>
              <a:gd name="connsiteX1-713" fmla="*/ 2293553 w 3822966"/>
              <a:gd name="connsiteY1-714" fmla="*/ 0 h 6871692"/>
              <a:gd name="connsiteX2-715" fmla="*/ 3822966 w 3822966"/>
              <a:gd name="connsiteY2-716" fmla="*/ 0 h 6871692"/>
              <a:gd name="connsiteX3-717" fmla="*/ 0 w 3822966"/>
              <a:gd name="connsiteY3-718" fmla="*/ 6871692 h 6871692"/>
              <a:gd name="connsiteX4-719" fmla="*/ 0 w 3822966"/>
              <a:gd name="connsiteY4-720" fmla="*/ 2407196 h 6871692"/>
              <a:gd name="connsiteX0-721" fmla="*/ 0 w 3822966"/>
              <a:gd name="connsiteY0-722" fmla="*/ 2407196 h 6871692"/>
              <a:gd name="connsiteX1-723" fmla="*/ 2293553 w 3822966"/>
              <a:gd name="connsiteY1-724" fmla="*/ 0 h 6871692"/>
              <a:gd name="connsiteX2-725" fmla="*/ 3822966 w 3822966"/>
              <a:gd name="connsiteY2-726" fmla="*/ 0 h 6871692"/>
              <a:gd name="connsiteX3-727" fmla="*/ 0 w 3822966"/>
              <a:gd name="connsiteY3-728" fmla="*/ 6871692 h 6871692"/>
              <a:gd name="connsiteX4-729" fmla="*/ 0 w 3822966"/>
              <a:gd name="connsiteY4-730" fmla="*/ 2407196 h 6871692"/>
              <a:gd name="connsiteX0-731" fmla="*/ 0 w 9055173"/>
              <a:gd name="connsiteY0-732" fmla="*/ 2407196 h 6871692"/>
              <a:gd name="connsiteX1-733" fmla="*/ 2293553 w 9055173"/>
              <a:gd name="connsiteY1-734" fmla="*/ 0 h 6871692"/>
              <a:gd name="connsiteX2-735" fmla="*/ 9055173 w 9055173"/>
              <a:gd name="connsiteY2-736" fmla="*/ 0 h 6871692"/>
              <a:gd name="connsiteX3-737" fmla="*/ 0 w 9055173"/>
              <a:gd name="connsiteY3-738" fmla="*/ 6871692 h 6871692"/>
              <a:gd name="connsiteX4-739" fmla="*/ 0 w 9055173"/>
              <a:gd name="connsiteY4-740" fmla="*/ 2407196 h 6871692"/>
              <a:gd name="connsiteX0-741" fmla="*/ 0 w 9055173"/>
              <a:gd name="connsiteY0-742" fmla="*/ 2407196 h 6871692"/>
              <a:gd name="connsiteX1-743" fmla="*/ 7203776 w 9055173"/>
              <a:gd name="connsiteY1-744" fmla="*/ 0 h 6871692"/>
              <a:gd name="connsiteX2-745" fmla="*/ 9055173 w 9055173"/>
              <a:gd name="connsiteY2-746" fmla="*/ 0 h 6871692"/>
              <a:gd name="connsiteX3-747" fmla="*/ 0 w 9055173"/>
              <a:gd name="connsiteY3-748" fmla="*/ 6871692 h 6871692"/>
              <a:gd name="connsiteX4-749" fmla="*/ 0 w 9055173"/>
              <a:gd name="connsiteY4-750" fmla="*/ 2407196 h 6871692"/>
              <a:gd name="connsiteX0-751" fmla="*/ 0 w 10221788"/>
              <a:gd name="connsiteY0-752" fmla="*/ 2407196 h 6871692"/>
              <a:gd name="connsiteX1-753" fmla="*/ 7203776 w 10221788"/>
              <a:gd name="connsiteY1-754" fmla="*/ 0 h 6871692"/>
              <a:gd name="connsiteX2-755" fmla="*/ 10221788 w 10221788"/>
              <a:gd name="connsiteY2-756" fmla="*/ 3415308 h 6871692"/>
              <a:gd name="connsiteX3-757" fmla="*/ 0 w 10221788"/>
              <a:gd name="connsiteY3-758" fmla="*/ 6871692 h 6871692"/>
              <a:gd name="connsiteX4-759" fmla="*/ 0 w 10221788"/>
              <a:gd name="connsiteY4-760" fmla="*/ 2407196 h 6871692"/>
              <a:gd name="connsiteX0-761" fmla="*/ 0 w 10221788"/>
              <a:gd name="connsiteY0-762" fmla="*/ 1296144 h 5760640"/>
              <a:gd name="connsiteX1-763" fmla="*/ 10221788 w 10221788"/>
              <a:gd name="connsiteY1-764" fmla="*/ 0 h 5760640"/>
              <a:gd name="connsiteX2-765" fmla="*/ 10221788 w 10221788"/>
              <a:gd name="connsiteY2-766" fmla="*/ 2304256 h 5760640"/>
              <a:gd name="connsiteX3-767" fmla="*/ 0 w 10221788"/>
              <a:gd name="connsiteY3-768" fmla="*/ 5760640 h 5760640"/>
              <a:gd name="connsiteX4-769" fmla="*/ 0 w 10221788"/>
              <a:gd name="connsiteY4-770" fmla="*/ 1296144 h 5760640"/>
              <a:gd name="connsiteX0-771" fmla="*/ 1 w 10221789"/>
              <a:gd name="connsiteY0-772" fmla="*/ 1296144 h 9175948"/>
              <a:gd name="connsiteX1-773" fmla="*/ 10221789 w 10221789"/>
              <a:gd name="connsiteY1-774" fmla="*/ 0 h 9175948"/>
              <a:gd name="connsiteX2-775" fmla="*/ 10221789 w 10221789"/>
              <a:gd name="connsiteY2-776" fmla="*/ 2304256 h 9175948"/>
              <a:gd name="connsiteX3-777" fmla="*/ 0 w 10221789"/>
              <a:gd name="connsiteY3-778" fmla="*/ 9175948 h 9175948"/>
              <a:gd name="connsiteX4-779" fmla="*/ 1 w 10221789"/>
              <a:gd name="connsiteY4-780" fmla="*/ 1296144 h 9175948"/>
              <a:gd name="connsiteX0-781" fmla="*/ 1 w 10221789"/>
              <a:gd name="connsiteY0-782" fmla="*/ 1296144 h 9175948"/>
              <a:gd name="connsiteX1-783" fmla="*/ 10221789 w 10221789"/>
              <a:gd name="connsiteY1-784" fmla="*/ 0 h 9175948"/>
              <a:gd name="connsiteX2-785" fmla="*/ 10221789 w 10221789"/>
              <a:gd name="connsiteY2-786" fmla="*/ 2304256 h 9175948"/>
              <a:gd name="connsiteX3-787" fmla="*/ 0 w 10221789"/>
              <a:gd name="connsiteY3-788" fmla="*/ 9175948 h 9175948"/>
              <a:gd name="connsiteX4-789" fmla="*/ 1 w 10221789"/>
              <a:gd name="connsiteY4-790" fmla="*/ 1296144 h 9175948"/>
              <a:gd name="connsiteX0-791" fmla="*/ 1 w 10221789"/>
              <a:gd name="connsiteY0-792" fmla="*/ 1296144 h 9175948"/>
              <a:gd name="connsiteX1-793" fmla="*/ 10221789 w 10221789"/>
              <a:gd name="connsiteY1-794" fmla="*/ 0 h 9175948"/>
              <a:gd name="connsiteX2-795" fmla="*/ 10221789 w 10221789"/>
              <a:gd name="connsiteY2-796" fmla="*/ 2304256 h 9175948"/>
              <a:gd name="connsiteX3-797" fmla="*/ 0 w 10221789"/>
              <a:gd name="connsiteY3-798" fmla="*/ 9175948 h 9175948"/>
              <a:gd name="connsiteX4-799" fmla="*/ 1 w 10221789"/>
              <a:gd name="connsiteY4-800" fmla="*/ 1296144 h 9175948"/>
              <a:gd name="connsiteX0-801" fmla="*/ 0 w 10221789"/>
              <a:gd name="connsiteY0-802" fmla="*/ 2304256 h 9175948"/>
              <a:gd name="connsiteX1-803" fmla="*/ 10221789 w 10221789"/>
              <a:gd name="connsiteY1-804" fmla="*/ 0 h 9175948"/>
              <a:gd name="connsiteX2-805" fmla="*/ 10221789 w 10221789"/>
              <a:gd name="connsiteY2-806" fmla="*/ 2304256 h 9175948"/>
              <a:gd name="connsiteX3-807" fmla="*/ 0 w 10221789"/>
              <a:gd name="connsiteY3-808" fmla="*/ 9175948 h 9175948"/>
              <a:gd name="connsiteX4-809" fmla="*/ 0 w 10221789"/>
              <a:gd name="connsiteY4-810" fmla="*/ 2304256 h 9175948"/>
              <a:gd name="connsiteX0-811" fmla="*/ 0 w 10221789"/>
              <a:gd name="connsiteY0-812" fmla="*/ 2304256 h 9175948"/>
              <a:gd name="connsiteX1-813" fmla="*/ 10221789 w 10221789"/>
              <a:gd name="connsiteY1-814" fmla="*/ 0 h 9175948"/>
              <a:gd name="connsiteX2-815" fmla="*/ 10221789 w 10221789"/>
              <a:gd name="connsiteY2-816" fmla="*/ 2304256 h 9175948"/>
              <a:gd name="connsiteX3-817" fmla="*/ 0 w 10221789"/>
              <a:gd name="connsiteY3-818" fmla="*/ 9175948 h 9175948"/>
              <a:gd name="connsiteX4-819" fmla="*/ 0 w 10221789"/>
              <a:gd name="connsiteY4-820" fmla="*/ 2304256 h 9175948"/>
              <a:gd name="connsiteX0-821" fmla="*/ 0 w 10221789"/>
              <a:gd name="connsiteY0-822" fmla="*/ 2304256 h 9175948"/>
              <a:gd name="connsiteX1-823" fmla="*/ 10221789 w 10221789"/>
              <a:gd name="connsiteY1-824" fmla="*/ 0 h 9175948"/>
              <a:gd name="connsiteX2-825" fmla="*/ 10221789 w 10221789"/>
              <a:gd name="connsiteY2-826" fmla="*/ 2304256 h 9175948"/>
              <a:gd name="connsiteX3-827" fmla="*/ 0 w 10221789"/>
              <a:gd name="connsiteY3-828" fmla="*/ 9175948 h 9175948"/>
              <a:gd name="connsiteX4-829" fmla="*/ 0 w 10221789"/>
              <a:gd name="connsiteY4-830" fmla="*/ 2304256 h 9175948"/>
              <a:gd name="connsiteX0-831" fmla="*/ 0 w 10221789"/>
              <a:gd name="connsiteY0-832" fmla="*/ 2304256 h 9175948"/>
              <a:gd name="connsiteX1-833" fmla="*/ 10221789 w 10221789"/>
              <a:gd name="connsiteY1-834" fmla="*/ 0 h 9175948"/>
              <a:gd name="connsiteX2-835" fmla="*/ 10221789 w 10221789"/>
              <a:gd name="connsiteY2-836" fmla="*/ 2304256 h 9175948"/>
              <a:gd name="connsiteX3-837" fmla="*/ 0 w 10221789"/>
              <a:gd name="connsiteY3-838" fmla="*/ 9175948 h 9175948"/>
              <a:gd name="connsiteX4-839" fmla="*/ 0 w 10221789"/>
              <a:gd name="connsiteY4-840" fmla="*/ 2304256 h 9175948"/>
              <a:gd name="connsiteX0-841" fmla="*/ 0 w 10221789"/>
              <a:gd name="connsiteY0-842" fmla="*/ 1296144 h 9175948"/>
              <a:gd name="connsiteX1-843" fmla="*/ 10221789 w 10221789"/>
              <a:gd name="connsiteY1-844" fmla="*/ 0 h 9175948"/>
              <a:gd name="connsiteX2-845" fmla="*/ 10221789 w 10221789"/>
              <a:gd name="connsiteY2-846" fmla="*/ 2304256 h 9175948"/>
              <a:gd name="connsiteX3-847" fmla="*/ 0 w 10221789"/>
              <a:gd name="connsiteY3-848" fmla="*/ 9175948 h 9175948"/>
              <a:gd name="connsiteX4-849" fmla="*/ 0 w 10221789"/>
              <a:gd name="connsiteY4-850" fmla="*/ 1296144 h 9175948"/>
              <a:gd name="connsiteX0-851" fmla="*/ 0 w 10221789"/>
              <a:gd name="connsiteY0-852" fmla="*/ 1296144 h 9175948"/>
              <a:gd name="connsiteX1-853" fmla="*/ 10221789 w 10221789"/>
              <a:gd name="connsiteY1-854" fmla="*/ 0 h 9175948"/>
              <a:gd name="connsiteX2-855" fmla="*/ 10221789 w 10221789"/>
              <a:gd name="connsiteY2-856" fmla="*/ 1584176 h 9175948"/>
              <a:gd name="connsiteX3-857" fmla="*/ 0 w 10221789"/>
              <a:gd name="connsiteY3-858" fmla="*/ 9175948 h 9175948"/>
              <a:gd name="connsiteX4-859" fmla="*/ 0 w 10221789"/>
              <a:gd name="connsiteY4-860" fmla="*/ 1296144 h 9175948"/>
              <a:gd name="connsiteX0-861" fmla="*/ 0 w 10502955"/>
              <a:gd name="connsiteY0-862" fmla="*/ 1296144 h 9175948"/>
              <a:gd name="connsiteX1-863" fmla="*/ 10502955 w 10502955"/>
              <a:gd name="connsiteY1-864" fmla="*/ 0 h 9175948"/>
              <a:gd name="connsiteX2-865" fmla="*/ 10502955 w 10502955"/>
              <a:gd name="connsiteY2-866" fmla="*/ 1584176 h 9175948"/>
              <a:gd name="connsiteX3-867" fmla="*/ 281166 w 10502955"/>
              <a:gd name="connsiteY3-868" fmla="*/ 9175948 h 9175948"/>
              <a:gd name="connsiteX4-869" fmla="*/ 0 w 10502955"/>
              <a:gd name="connsiteY4-870" fmla="*/ 1296144 h 9175948"/>
              <a:gd name="connsiteX0-871" fmla="*/ 0 w 10502955"/>
              <a:gd name="connsiteY0-872" fmla="*/ 1296144 h 7735788"/>
              <a:gd name="connsiteX1-873" fmla="*/ 10502955 w 10502955"/>
              <a:gd name="connsiteY1-874" fmla="*/ 0 h 7735788"/>
              <a:gd name="connsiteX2-875" fmla="*/ 10502955 w 10502955"/>
              <a:gd name="connsiteY2-876" fmla="*/ 1584176 h 7735788"/>
              <a:gd name="connsiteX3-877" fmla="*/ 0 w 10502955"/>
              <a:gd name="connsiteY3-878" fmla="*/ 7735788 h 7735788"/>
              <a:gd name="connsiteX4-879" fmla="*/ 0 w 10502955"/>
              <a:gd name="connsiteY4-880" fmla="*/ 1296144 h 7735788"/>
              <a:gd name="connsiteX0-881" fmla="*/ 0 w 10502955"/>
              <a:gd name="connsiteY0-882" fmla="*/ 1296144 h 7735788"/>
              <a:gd name="connsiteX1-883" fmla="*/ 10221789 w 10502955"/>
              <a:gd name="connsiteY1-884" fmla="*/ 0 h 7735788"/>
              <a:gd name="connsiteX2-885" fmla="*/ 10502955 w 10502955"/>
              <a:gd name="connsiteY2-886" fmla="*/ 1584176 h 7735788"/>
              <a:gd name="connsiteX3-887" fmla="*/ 0 w 10502955"/>
              <a:gd name="connsiteY3-888" fmla="*/ 7735788 h 7735788"/>
              <a:gd name="connsiteX4-889" fmla="*/ 0 w 10502955"/>
              <a:gd name="connsiteY4-890" fmla="*/ 1296144 h 7735788"/>
              <a:gd name="connsiteX0-891" fmla="*/ 0 w 10221789"/>
              <a:gd name="connsiteY0-892" fmla="*/ 1296144 h 7735788"/>
              <a:gd name="connsiteX1-893" fmla="*/ 10221789 w 10221789"/>
              <a:gd name="connsiteY1-894" fmla="*/ 0 h 7735788"/>
              <a:gd name="connsiteX2-895" fmla="*/ 10221789 w 10221789"/>
              <a:gd name="connsiteY2-896" fmla="*/ 1440160 h 7735788"/>
              <a:gd name="connsiteX3-897" fmla="*/ 0 w 10221789"/>
              <a:gd name="connsiteY3-898" fmla="*/ 7735788 h 7735788"/>
              <a:gd name="connsiteX4-899" fmla="*/ 0 w 10221789"/>
              <a:gd name="connsiteY4-900" fmla="*/ 1296144 h 7735788"/>
              <a:gd name="connsiteX0-901" fmla="*/ 0 w 10221789"/>
              <a:gd name="connsiteY0-902" fmla="*/ 1296144 h 7735788"/>
              <a:gd name="connsiteX1-903" fmla="*/ 10221789 w 10221789"/>
              <a:gd name="connsiteY1-904" fmla="*/ 0 h 7735788"/>
              <a:gd name="connsiteX2-905" fmla="*/ 10221789 w 10221789"/>
              <a:gd name="connsiteY2-906" fmla="*/ 1296144 h 7735788"/>
              <a:gd name="connsiteX3-907" fmla="*/ 0 w 10221789"/>
              <a:gd name="connsiteY3-908" fmla="*/ 7735788 h 7735788"/>
              <a:gd name="connsiteX4-909" fmla="*/ 0 w 10221789"/>
              <a:gd name="connsiteY4-910" fmla="*/ 1296144 h 7735788"/>
              <a:gd name="connsiteX0-911" fmla="*/ 0 w 10221789"/>
              <a:gd name="connsiteY0-912" fmla="*/ 4032448 h 7846712"/>
              <a:gd name="connsiteX1-913" fmla="*/ 10221789 w 10221789"/>
              <a:gd name="connsiteY1-914" fmla="*/ 0 h 7846712"/>
              <a:gd name="connsiteX2-915" fmla="*/ 10221789 w 10221789"/>
              <a:gd name="connsiteY2-916" fmla="*/ 1296144 h 7846712"/>
              <a:gd name="connsiteX3-917" fmla="*/ 0 w 10221789"/>
              <a:gd name="connsiteY3-918" fmla="*/ 7735788 h 7846712"/>
              <a:gd name="connsiteX4-919" fmla="*/ 0 w 10221789"/>
              <a:gd name="connsiteY4-920" fmla="*/ 4032448 h 7846712"/>
              <a:gd name="connsiteX0-921" fmla="*/ 0 w 10221789"/>
              <a:gd name="connsiteY0-922" fmla="*/ 4032448 h 7735788"/>
              <a:gd name="connsiteX1-923" fmla="*/ 10221789 w 10221789"/>
              <a:gd name="connsiteY1-924" fmla="*/ 0 h 7735788"/>
              <a:gd name="connsiteX2-925" fmla="*/ 10221789 w 10221789"/>
              <a:gd name="connsiteY2-926" fmla="*/ 1296144 h 7735788"/>
              <a:gd name="connsiteX3-927" fmla="*/ 0 w 10221789"/>
              <a:gd name="connsiteY3-928" fmla="*/ 7735788 h 7735788"/>
              <a:gd name="connsiteX4-929" fmla="*/ 0 w 10221789"/>
              <a:gd name="connsiteY4-930" fmla="*/ 4032448 h 7735788"/>
              <a:gd name="connsiteX0-931" fmla="*/ 0 w 10221789"/>
              <a:gd name="connsiteY0-932" fmla="*/ 4032448 h 7735788"/>
              <a:gd name="connsiteX1-933" fmla="*/ 10221789 w 10221789"/>
              <a:gd name="connsiteY1-934" fmla="*/ 0 h 7735788"/>
              <a:gd name="connsiteX2-935" fmla="*/ 10221789 w 10221789"/>
              <a:gd name="connsiteY2-936" fmla="*/ 1296144 h 7735788"/>
              <a:gd name="connsiteX3-937" fmla="*/ 4788913 w 10221789"/>
              <a:gd name="connsiteY3-938" fmla="*/ 7735788 h 7735788"/>
              <a:gd name="connsiteX4-939" fmla="*/ 0 w 10221789"/>
              <a:gd name="connsiteY4-940" fmla="*/ 4032448 h 7735788"/>
              <a:gd name="connsiteX0-941" fmla="*/ 0 w 10221789"/>
              <a:gd name="connsiteY0-942" fmla="*/ 4032448 h 7735788"/>
              <a:gd name="connsiteX1-943" fmla="*/ 10221789 w 10221789"/>
              <a:gd name="connsiteY1-944" fmla="*/ 0 h 7735788"/>
              <a:gd name="connsiteX2-945" fmla="*/ 10221789 w 10221789"/>
              <a:gd name="connsiteY2-946" fmla="*/ 1296144 h 7735788"/>
              <a:gd name="connsiteX3-947" fmla="*/ 4788913 w 10221789"/>
              <a:gd name="connsiteY3-948" fmla="*/ 7735788 h 7735788"/>
              <a:gd name="connsiteX4-949" fmla="*/ 0 w 10221789"/>
              <a:gd name="connsiteY4-950" fmla="*/ 4032448 h 7735788"/>
              <a:gd name="connsiteX0-951" fmla="*/ 0 w 10221789"/>
              <a:gd name="connsiteY0-952" fmla="*/ 7735788 h 7735788"/>
              <a:gd name="connsiteX1-953" fmla="*/ 10221789 w 10221789"/>
              <a:gd name="connsiteY1-954" fmla="*/ 0 h 7735788"/>
              <a:gd name="connsiteX2-955" fmla="*/ 10221789 w 10221789"/>
              <a:gd name="connsiteY2-956" fmla="*/ 1296144 h 7735788"/>
              <a:gd name="connsiteX3-957" fmla="*/ 4788913 w 10221789"/>
              <a:gd name="connsiteY3-958" fmla="*/ 7735788 h 7735788"/>
              <a:gd name="connsiteX4-959" fmla="*/ 0 w 10221789"/>
              <a:gd name="connsiteY4-960" fmla="*/ 7735788 h 7735788"/>
              <a:gd name="connsiteX0-961" fmla="*/ 0 w 10221789"/>
              <a:gd name="connsiteY0-962" fmla="*/ 7735788 h 7735788"/>
              <a:gd name="connsiteX1-963" fmla="*/ 10221789 w 10221789"/>
              <a:gd name="connsiteY1-964" fmla="*/ 0 h 7735788"/>
              <a:gd name="connsiteX2-965" fmla="*/ 10221789 w 10221789"/>
              <a:gd name="connsiteY2-966" fmla="*/ 1296144 h 7735788"/>
              <a:gd name="connsiteX3-967" fmla="*/ 4788913 w 10221789"/>
              <a:gd name="connsiteY3-968" fmla="*/ 7735788 h 7735788"/>
              <a:gd name="connsiteX4-969" fmla="*/ 0 w 10221789"/>
              <a:gd name="connsiteY4-970" fmla="*/ 7735788 h 7735788"/>
              <a:gd name="connsiteX0-971" fmla="*/ 0 w 10221789"/>
              <a:gd name="connsiteY0-972" fmla="*/ 7735788 h 7735788"/>
              <a:gd name="connsiteX1-973" fmla="*/ 10221789 w 10221789"/>
              <a:gd name="connsiteY1-974" fmla="*/ 0 h 7735788"/>
              <a:gd name="connsiteX2-975" fmla="*/ 10221789 w 10221789"/>
              <a:gd name="connsiteY2-976" fmla="*/ 1296144 h 7735788"/>
              <a:gd name="connsiteX3-977" fmla="*/ 4788913 w 10221789"/>
              <a:gd name="connsiteY3-978" fmla="*/ 7735788 h 7735788"/>
              <a:gd name="connsiteX4-979" fmla="*/ 0 w 10221789"/>
              <a:gd name="connsiteY4-980" fmla="*/ 7735788 h 7735788"/>
              <a:gd name="connsiteX0-981" fmla="*/ 0 w 10221789"/>
              <a:gd name="connsiteY0-982" fmla="*/ 7735788 h 7735788"/>
              <a:gd name="connsiteX1-983" fmla="*/ 10221789 w 10221789"/>
              <a:gd name="connsiteY1-984" fmla="*/ 0 h 7735788"/>
              <a:gd name="connsiteX2-985" fmla="*/ 10221789 w 10221789"/>
              <a:gd name="connsiteY2-986" fmla="*/ 1296144 h 7735788"/>
              <a:gd name="connsiteX3-987" fmla="*/ 4788913 w 10221789"/>
              <a:gd name="connsiteY3-988" fmla="*/ 7735788 h 7735788"/>
              <a:gd name="connsiteX4-989" fmla="*/ 0 w 10221789"/>
              <a:gd name="connsiteY4-990" fmla="*/ 7735788 h 7735788"/>
              <a:gd name="connsiteX0-991" fmla="*/ 0 w 10221789"/>
              <a:gd name="connsiteY0-992" fmla="*/ 7735788 h 7735788"/>
              <a:gd name="connsiteX1-993" fmla="*/ 10221789 w 10221789"/>
              <a:gd name="connsiteY1-994" fmla="*/ 0 h 7735788"/>
              <a:gd name="connsiteX2-995" fmla="*/ 10221789 w 10221789"/>
              <a:gd name="connsiteY2-996" fmla="*/ 1296144 h 7735788"/>
              <a:gd name="connsiteX3-997" fmla="*/ 4788913 w 10221789"/>
              <a:gd name="connsiteY3-998" fmla="*/ 7735788 h 7735788"/>
              <a:gd name="connsiteX4-999" fmla="*/ 0 w 10221789"/>
              <a:gd name="connsiteY4-1000" fmla="*/ 7735788 h 7735788"/>
              <a:gd name="connsiteX0-1001" fmla="*/ 0 w 10221789"/>
              <a:gd name="connsiteY0-1002" fmla="*/ 7735788 h 7735788"/>
              <a:gd name="connsiteX1-1003" fmla="*/ 10221789 w 10221789"/>
              <a:gd name="connsiteY1-1004" fmla="*/ 0 h 7735788"/>
              <a:gd name="connsiteX2-1005" fmla="*/ 10221789 w 10221789"/>
              <a:gd name="connsiteY2-1006" fmla="*/ 1296144 h 7735788"/>
              <a:gd name="connsiteX3-1007" fmla="*/ 4788913 w 10221789"/>
              <a:gd name="connsiteY3-1008" fmla="*/ 7735788 h 7735788"/>
              <a:gd name="connsiteX4-1009" fmla="*/ 0 w 10221789"/>
              <a:gd name="connsiteY4-1010" fmla="*/ 7735788 h 7735788"/>
              <a:gd name="connsiteX0-1011" fmla="*/ 0 w 10221789"/>
              <a:gd name="connsiteY0-1012" fmla="*/ 7735788 h 7735788"/>
              <a:gd name="connsiteX1-1013" fmla="*/ 10221789 w 10221789"/>
              <a:gd name="connsiteY1-1014" fmla="*/ 0 h 7735788"/>
              <a:gd name="connsiteX2-1015" fmla="*/ 10221789 w 10221789"/>
              <a:gd name="connsiteY2-1016" fmla="*/ 1296144 h 7735788"/>
              <a:gd name="connsiteX3-1017" fmla="*/ 4788913 w 10221789"/>
              <a:gd name="connsiteY3-1018" fmla="*/ 7735788 h 7735788"/>
              <a:gd name="connsiteX4-1019" fmla="*/ 0 w 10221789"/>
              <a:gd name="connsiteY4-1020" fmla="*/ 7735788 h 7735788"/>
              <a:gd name="connsiteX0-1021" fmla="*/ 0 w 10221789"/>
              <a:gd name="connsiteY0-1022" fmla="*/ 7735788 h 7735788"/>
              <a:gd name="connsiteX1-1023" fmla="*/ 10221789 w 10221789"/>
              <a:gd name="connsiteY1-1024" fmla="*/ 0 h 7735788"/>
              <a:gd name="connsiteX2-1025" fmla="*/ 10221789 w 10221789"/>
              <a:gd name="connsiteY2-1026" fmla="*/ 864096 h 7735788"/>
              <a:gd name="connsiteX3-1027" fmla="*/ 4788913 w 10221789"/>
              <a:gd name="connsiteY3-1028" fmla="*/ 7735788 h 7735788"/>
              <a:gd name="connsiteX4-1029" fmla="*/ 0 w 10221789"/>
              <a:gd name="connsiteY4-1030" fmla="*/ 7735788 h 7735788"/>
              <a:gd name="connsiteX0-1031" fmla="*/ 0 w 10221789"/>
              <a:gd name="connsiteY0-1032" fmla="*/ 7735788 h 7735788"/>
              <a:gd name="connsiteX1-1033" fmla="*/ 10221789 w 10221789"/>
              <a:gd name="connsiteY1-1034" fmla="*/ 0 h 7735788"/>
              <a:gd name="connsiteX2-1035" fmla="*/ 10221789 w 10221789"/>
              <a:gd name="connsiteY2-1036" fmla="*/ 864096 h 7735788"/>
              <a:gd name="connsiteX3-1037" fmla="*/ 4788913 w 10221789"/>
              <a:gd name="connsiteY3-1038" fmla="*/ 7735788 h 7735788"/>
              <a:gd name="connsiteX4-1039" fmla="*/ 0 w 10221789"/>
              <a:gd name="connsiteY4-1040" fmla="*/ 7735788 h 7735788"/>
              <a:gd name="connsiteX0-1041" fmla="*/ 0 w 10221789"/>
              <a:gd name="connsiteY0-1042" fmla="*/ 7735788 h 7735788"/>
              <a:gd name="connsiteX1-1043" fmla="*/ 10221789 w 10221789"/>
              <a:gd name="connsiteY1-1044" fmla="*/ 0 h 7735788"/>
              <a:gd name="connsiteX2-1045" fmla="*/ 10221789 w 10221789"/>
              <a:gd name="connsiteY2-1046" fmla="*/ 864096 h 7735788"/>
              <a:gd name="connsiteX3-1047" fmla="*/ 4788913 w 10221789"/>
              <a:gd name="connsiteY3-1048" fmla="*/ 7735788 h 7735788"/>
              <a:gd name="connsiteX4-1049" fmla="*/ 0 w 10221789"/>
              <a:gd name="connsiteY4-1050" fmla="*/ 7735788 h 7735788"/>
              <a:gd name="connsiteX0-1051" fmla="*/ 0 w 10221789"/>
              <a:gd name="connsiteY0-1052" fmla="*/ 7735788 h 7735788"/>
              <a:gd name="connsiteX1-1053" fmla="*/ 10221789 w 10221789"/>
              <a:gd name="connsiteY1-1054" fmla="*/ 0 h 7735788"/>
              <a:gd name="connsiteX2-1055" fmla="*/ 10221789 w 10221789"/>
              <a:gd name="connsiteY2-1056" fmla="*/ 864096 h 7735788"/>
              <a:gd name="connsiteX3-1057" fmla="*/ 4788913 w 10221789"/>
              <a:gd name="connsiteY3-1058" fmla="*/ 7735788 h 7735788"/>
              <a:gd name="connsiteX4-1059" fmla="*/ 0 w 10221789"/>
              <a:gd name="connsiteY4-1060" fmla="*/ 7735788 h 7735788"/>
              <a:gd name="connsiteX0-1061" fmla="*/ 0 w 10221789"/>
              <a:gd name="connsiteY0-1062" fmla="*/ 7735788 h 7735788"/>
              <a:gd name="connsiteX1-1063" fmla="*/ 10221789 w 10221789"/>
              <a:gd name="connsiteY1-1064" fmla="*/ 0 h 7735788"/>
              <a:gd name="connsiteX2-1065" fmla="*/ 10221789 w 10221789"/>
              <a:gd name="connsiteY2-1066" fmla="*/ 864096 h 7735788"/>
              <a:gd name="connsiteX3-1067" fmla="*/ 5432876 w 10221789"/>
              <a:gd name="connsiteY3-1068" fmla="*/ 7735788 h 7735788"/>
              <a:gd name="connsiteX4-1069" fmla="*/ 0 w 10221789"/>
              <a:gd name="connsiteY4-1070" fmla="*/ 7735788 h 7735788"/>
              <a:gd name="connsiteX0-1071" fmla="*/ 0 w 10221789"/>
              <a:gd name="connsiteY0-1072" fmla="*/ 7735788 h 7735788"/>
              <a:gd name="connsiteX1-1073" fmla="*/ 10221789 w 10221789"/>
              <a:gd name="connsiteY1-1074" fmla="*/ 0 h 7735788"/>
              <a:gd name="connsiteX2-1075" fmla="*/ 10221789 w 10221789"/>
              <a:gd name="connsiteY2-1076" fmla="*/ 864096 h 7735788"/>
              <a:gd name="connsiteX3-1077" fmla="*/ 5432876 w 10221789"/>
              <a:gd name="connsiteY3-1078" fmla="*/ 7735788 h 7735788"/>
              <a:gd name="connsiteX4-1079" fmla="*/ 0 w 10221789"/>
              <a:gd name="connsiteY4-1080" fmla="*/ 7735788 h 7735788"/>
              <a:gd name="connsiteX0-1081" fmla="*/ 0 w 10221789"/>
              <a:gd name="connsiteY0-1082" fmla="*/ 7735788 h 7735788"/>
              <a:gd name="connsiteX1-1083" fmla="*/ 10221789 w 10221789"/>
              <a:gd name="connsiteY1-1084" fmla="*/ 0 h 7735788"/>
              <a:gd name="connsiteX2-1085" fmla="*/ 10221789 w 10221789"/>
              <a:gd name="connsiteY2-1086" fmla="*/ 864096 h 7735788"/>
              <a:gd name="connsiteX3-1087" fmla="*/ 5432876 w 10221789"/>
              <a:gd name="connsiteY3-1088" fmla="*/ 7735788 h 7735788"/>
              <a:gd name="connsiteX4-1089" fmla="*/ 0 w 10221789"/>
              <a:gd name="connsiteY4-1090" fmla="*/ 7735788 h 7735788"/>
              <a:gd name="connsiteX0-1091" fmla="*/ 0 w 8813686"/>
              <a:gd name="connsiteY0-1092" fmla="*/ 7735788 h 7735788"/>
              <a:gd name="connsiteX1-1093" fmla="*/ 8813686 w 8813686"/>
              <a:gd name="connsiteY1-1094" fmla="*/ 0 h 7735788"/>
              <a:gd name="connsiteX2-1095" fmla="*/ 8813686 w 8813686"/>
              <a:gd name="connsiteY2-1096" fmla="*/ 864096 h 7735788"/>
              <a:gd name="connsiteX3-1097" fmla="*/ 4024773 w 8813686"/>
              <a:gd name="connsiteY3-1098" fmla="*/ 7735788 h 7735788"/>
              <a:gd name="connsiteX4-1099" fmla="*/ 0 w 8813686"/>
              <a:gd name="connsiteY4-1100" fmla="*/ 7735788 h 7735788"/>
              <a:gd name="connsiteX0-1101" fmla="*/ 0 w 8813686"/>
              <a:gd name="connsiteY0-1102" fmla="*/ 7735788 h 7735788"/>
              <a:gd name="connsiteX1-1103" fmla="*/ 8813686 w 8813686"/>
              <a:gd name="connsiteY1-1104" fmla="*/ 0 h 7735788"/>
              <a:gd name="connsiteX2-1105" fmla="*/ 8813686 w 8813686"/>
              <a:gd name="connsiteY2-1106" fmla="*/ 864096 h 7735788"/>
              <a:gd name="connsiteX3-1107" fmla="*/ 4024773 w 8813686"/>
              <a:gd name="connsiteY3-1108" fmla="*/ 7735788 h 7735788"/>
              <a:gd name="connsiteX4-1109" fmla="*/ 0 w 8813686"/>
              <a:gd name="connsiteY4-1110" fmla="*/ 7735788 h 7735788"/>
              <a:gd name="connsiteX0-1111" fmla="*/ 0 w 9377154"/>
              <a:gd name="connsiteY0-1112" fmla="*/ 7735788 h 7735788"/>
              <a:gd name="connsiteX1-1113" fmla="*/ 9377154 w 9377154"/>
              <a:gd name="connsiteY1-1114" fmla="*/ 0 h 7735788"/>
              <a:gd name="connsiteX2-1115" fmla="*/ 9377154 w 9377154"/>
              <a:gd name="connsiteY2-1116" fmla="*/ 864096 h 7735788"/>
              <a:gd name="connsiteX3-1117" fmla="*/ 4588241 w 9377154"/>
              <a:gd name="connsiteY3-1118" fmla="*/ 7735788 h 7735788"/>
              <a:gd name="connsiteX4-1119" fmla="*/ 0 w 9377154"/>
              <a:gd name="connsiteY4-1120" fmla="*/ 7735788 h 7735788"/>
              <a:gd name="connsiteX0-1121" fmla="*/ 0 w 9377154"/>
              <a:gd name="connsiteY0-1122" fmla="*/ 7735788 h 7735788"/>
              <a:gd name="connsiteX1-1123" fmla="*/ 9377154 w 9377154"/>
              <a:gd name="connsiteY1-1124" fmla="*/ 0 h 7735788"/>
              <a:gd name="connsiteX2-1125" fmla="*/ 9377154 w 9377154"/>
              <a:gd name="connsiteY2-1126" fmla="*/ 864096 h 7735788"/>
              <a:gd name="connsiteX3-1127" fmla="*/ 4588241 w 9377154"/>
              <a:gd name="connsiteY3-1128" fmla="*/ 7735788 h 7735788"/>
              <a:gd name="connsiteX4-1129" fmla="*/ 0 w 9377154"/>
              <a:gd name="connsiteY4-1130" fmla="*/ 7735788 h 7735788"/>
              <a:gd name="connsiteX0-1131" fmla="*/ 0 w 9377154"/>
              <a:gd name="connsiteY0-1132" fmla="*/ 7735788 h 7735788"/>
              <a:gd name="connsiteX1-1133" fmla="*/ 9377154 w 9377154"/>
              <a:gd name="connsiteY1-1134" fmla="*/ 0 h 7735788"/>
              <a:gd name="connsiteX2-1135" fmla="*/ 9377154 w 9377154"/>
              <a:gd name="connsiteY2-1136" fmla="*/ 864096 h 7735788"/>
              <a:gd name="connsiteX3-1137" fmla="*/ 4588241 w 9377154"/>
              <a:gd name="connsiteY3-1138" fmla="*/ 7735788 h 7735788"/>
              <a:gd name="connsiteX4-1139" fmla="*/ 0 w 9377154"/>
              <a:gd name="connsiteY4-1140" fmla="*/ 7735788 h 7735788"/>
              <a:gd name="connsiteX0-1141" fmla="*/ 0 w 9377154"/>
              <a:gd name="connsiteY0-1142" fmla="*/ 7735788 h 7735788"/>
              <a:gd name="connsiteX1-1143" fmla="*/ 9377154 w 9377154"/>
              <a:gd name="connsiteY1-1144" fmla="*/ 0 h 7735788"/>
              <a:gd name="connsiteX2-1145" fmla="*/ 9377154 w 9377154"/>
              <a:gd name="connsiteY2-1146" fmla="*/ 864096 h 7735788"/>
              <a:gd name="connsiteX3-1147" fmla="*/ 4588241 w 9377154"/>
              <a:gd name="connsiteY3-1148" fmla="*/ 7735788 h 7735788"/>
              <a:gd name="connsiteX4-1149" fmla="*/ 0 w 9377154"/>
              <a:gd name="connsiteY4-1150" fmla="*/ 7735788 h 7735788"/>
              <a:gd name="connsiteX0-1151" fmla="*/ 0 w 9377154"/>
              <a:gd name="connsiteY0-1152" fmla="*/ 7735788 h 7735788"/>
              <a:gd name="connsiteX1-1153" fmla="*/ 9377154 w 9377154"/>
              <a:gd name="connsiteY1-1154" fmla="*/ 0 h 7735788"/>
              <a:gd name="connsiteX2-1155" fmla="*/ 9377154 w 9377154"/>
              <a:gd name="connsiteY2-1156" fmla="*/ 864096 h 7735788"/>
              <a:gd name="connsiteX3-1157" fmla="*/ 4588241 w 9377154"/>
              <a:gd name="connsiteY3-1158" fmla="*/ 7735788 h 7735788"/>
              <a:gd name="connsiteX4-1159" fmla="*/ 0 w 9377154"/>
              <a:gd name="connsiteY4-1160" fmla="*/ 7735788 h 7735788"/>
              <a:gd name="connsiteX0-1161" fmla="*/ 0 w 9377154"/>
              <a:gd name="connsiteY0-1162" fmla="*/ 7735788 h 7735788"/>
              <a:gd name="connsiteX1-1163" fmla="*/ 9377154 w 9377154"/>
              <a:gd name="connsiteY1-1164" fmla="*/ 0 h 7735788"/>
              <a:gd name="connsiteX2-1165" fmla="*/ 9377154 w 9377154"/>
              <a:gd name="connsiteY2-1166" fmla="*/ 864096 h 7735788"/>
              <a:gd name="connsiteX3-1167" fmla="*/ 4588241 w 9377154"/>
              <a:gd name="connsiteY3-1168" fmla="*/ 7735788 h 7735788"/>
              <a:gd name="connsiteX4-1169" fmla="*/ 0 w 9377154"/>
              <a:gd name="connsiteY4-1170" fmla="*/ 7735788 h 7735788"/>
              <a:gd name="connsiteX0-1171" fmla="*/ 0 w 9377154"/>
              <a:gd name="connsiteY0-1172" fmla="*/ 7735788 h 7735788"/>
              <a:gd name="connsiteX1-1173" fmla="*/ 9377154 w 9377154"/>
              <a:gd name="connsiteY1-1174" fmla="*/ 0 h 7735788"/>
              <a:gd name="connsiteX2-1175" fmla="*/ 9377154 w 9377154"/>
              <a:gd name="connsiteY2-1176" fmla="*/ 720080 h 7735788"/>
              <a:gd name="connsiteX3-1177" fmla="*/ 4588241 w 9377154"/>
              <a:gd name="connsiteY3-1178" fmla="*/ 7735788 h 7735788"/>
              <a:gd name="connsiteX4-1179" fmla="*/ 0 w 9377154"/>
              <a:gd name="connsiteY4-1180" fmla="*/ 7735788 h 7735788"/>
              <a:gd name="connsiteX0-1181" fmla="*/ 0 w 9377154"/>
              <a:gd name="connsiteY0-1182" fmla="*/ 7735788 h 7735788"/>
              <a:gd name="connsiteX1-1183" fmla="*/ 9377154 w 9377154"/>
              <a:gd name="connsiteY1-1184" fmla="*/ 0 h 7735788"/>
              <a:gd name="connsiteX2-1185" fmla="*/ 9377154 w 9377154"/>
              <a:gd name="connsiteY2-1186" fmla="*/ 720080 h 7735788"/>
              <a:gd name="connsiteX3-1187" fmla="*/ 4588241 w 9377154"/>
              <a:gd name="connsiteY3-1188" fmla="*/ 7735788 h 7735788"/>
              <a:gd name="connsiteX4-1189" fmla="*/ 0 w 9377154"/>
              <a:gd name="connsiteY4-1190" fmla="*/ 7735788 h 7735788"/>
              <a:gd name="connsiteX0-1191" fmla="*/ 0 w 9377154"/>
              <a:gd name="connsiteY0-1192" fmla="*/ 7735788 h 7735788"/>
              <a:gd name="connsiteX1-1193" fmla="*/ 9377154 w 9377154"/>
              <a:gd name="connsiteY1-1194" fmla="*/ 0 h 7735788"/>
              <a:gd name="connsiteX2-1195" fmla="*/ 9377154 w 9377154"/>
              <a:gd name="connsiteY2-1196" fmla="*/ 720080 h 7735788"/>
              <a:gd name="connsiteX3-1197" fmla="*/ 4588241 w 9377154"/>
              <a:gd name="connsiteY3-1198" fmla="*/ 7735788 h 7735788"/>
              <a:gd name="connsiteX4-1199" fmla="*/ 0 w 9377154"/>
              <a:gd name="connsiteY4-1200" fmla="*/ 7735788 h 7735788"/>
              <a:gd name="connsiteX0-1201" fmla="*/ 0 w 9388386"/>
              <a:gd name="connsiteY0-1202" fmla="*/ 7735788 h 7735788"/>
              <a:gd name="connsiteX1-1203" fmla="*/ 9377154 w 9388386"/>
              <a:gd name="connsiteY1-1204" fmla="*/ 0 h 7735788"/>
              <a:gd name="connsiteX2-1205" fmla="*/ 9377154 w 9388386"/>
              <a:gd name="connsiteY2-1206" fmla="*/ 720080 h 7735788"/>
              <a:gd name="connsiteX3-1207" fmla="*/ 4588241 w 9388386"/>
              <a:gd name="connsiteY3-1208" fmla="*/ 7735788 h 7735788"/>
              <a:gd name="connsiteX4-1209" fmla="*/ 0 w 9388386"/>
              <a:gd name="connsiteY4-1210" fmla="*/ 7735788 h 7735788"/>
              <a:gd name="connsiteX0-1211" fmla="*/ 0 w 9388386"/>
              <a:gd name="connsiteY0-1212" fmla="*/ 7735788 h 7735788"/>
              <a:gd name="connsiteX1-1213" fmla="*/ 9377154 w 9388386"/>
              <a:gd name="connsiteY1-1214" fmla="*/ 0 h 7735788"/>
              <a:gd name="connsiteX2-1215" fmla="*/ 9377154 w 9388386"/>
              <a:gd name="connsiteY2-1216" fmla="*/ 2592288 h 7735788"/>
              <a:gd name="connsiteX3-1217" fmla="*/ 4588241 w 9388386"/>
              <a:gd name="connsiteY3-1218" fmla="*/ 7735788 h 7735788"/>
              <a:gd name="connsiteX4-1219" fmla="*/ 0 w 9388386"/>
              <a:gd name="connsiteY4-1220" fmla="*/ 7735788 h 7735788"/>
              <a:gd name="connsiteX0-1221" fmla="*/ 0 w 9388386"/>
              <a:gd name="connsiteY0-1222" fmla="*/ 6583660 h 6583660"/>
              <a:gd name="connsiteX1-1223" fmla="*/ 9377154 w 9388386"/>
              <a:gd name="connsiteY1-1224" fmla="*/ 0 h 6583660"/>
              <a:gd name="connsiteX2-1225" fmla="*/ 9377154 w 9388386"/>
              <a:gd name="connsiteY2-1226" fmla="*/ 1440160 h 6583660"/>
              <a:gd name="connsiteX3-1227" fmla="*/ 4588241 w 9388386"/>
              <a:gd name="connsiteY3-1228" fmla="*/ 6583660 h 6583660"/>
              <a:gd name="connsiteX4-1229" fmla="*/ 0 w 9388386"/>
              <a:gd name="connsiteY4-1230" fmla="*/ 6583660 h 6583660"/>
              <a:gd name="connsiteX0-1231" fmla="*/ 0 w 9388386"/>
              <a:gd name="connsiteY0-1232" fmla="*/ 6007596 h 6007596"/>
              <a:gd name="connsiteX1-1233" fmla="*/ 9377154 w 9388386"/>
              <a:gd name="connsiteY1-1234" fmla="*/ 0 h 6007596"/>
              <a:gd name="connsiteX2-1235" fmla="*/ 9377154 w 9388386"/>
              <a:gd name="connsiteY2-1236" fmla="*/ 864096 h 6007596"/>
              <a:gd name="connsiteX3-1237" fmla="*/ 4588241 w 9388386"/>
              <a:gd name="connsiteY3-1238" fmla="*/ 6007596 h 6007596"/>
              <a:gd name="connsiteX4-1239" fmla="*/ 0 w 9388386"/>
              <a:gd name="connsiteY4-1240" fmla="*/ 6007596 h 6007596"/>
              <a:gd name="connsiteX0-1241" fmla="*/ 0 w 9388386"/>
              <a:gd name="connsiteY0-1242" fmla="*/ 6583660 h 6583660"/>
              <a:gd name="connsiteX1-1243" fmla="*/ 9377154 w 9388386"/>
              <a:gd name="connsiteY1-1244" fmla="*/ 0 h 6583660"/>
              <a:gd name="connsiteX2-1245" fmla="*/ 9377154 w 9388386"/>
              <a:gd name="connsiteY2-1246" fmla="*/ 1440160 h 6583660"/>
              <a:gd name="connsiteX3-1247" fmla="*/ 4588241 w 9388386"/>
              <a:gd name="connsiteY3-1248" fmla="*/ 6583660 h 6583660"/>
              <a:gd name="connsiteX4-1249" fmla="*/ 0 w 9388386"/>
              <a:gd name="connsiteY4-1250" fmla="*/ 6583660 h 6583660"/>
              <a:gd name="connsiteX0-1251" fmla="*/ 0 w 9388386"/>
              <a:gd name="connsiteY0-1252" fmla="*/ 6583660 h 6583660"/>
              <a:gd name="connsiteX1-1253" fmla="*/ 9377154 w 9388386"/>
              <a:gd name="connsiteY1-1254" fmla="*/ 0 h 6583660"/>
              <a:gd name="connsiteX2-1255" fmla="*/ 9377154 w 9388386"/>
              <a:gd name="connsiteY2-1256" fmla="*/ 1440160 h 6583660"/>
              <a:gd name="connsiteX3-1257" fmla="*/ 4588241 w 9388386"/>
              <a:gd name="connsiteY3-1258" fmla="*/ 6583660 h 6583660"/>
              <a:gd name="connsiteX4-1259" fmla="*/ 0 w 9388386"/>
              <a:gd name="connsiteY4-1260" fmla="*/ 6583660 h 6583660"/>
              <a:gd name="connsiteX0-1261" fmla="*/ 0 w 9388386"/>
              <a:gd name="connsiteY0-1262" fmla="*/ 6583660 h 6583660"/>
              <a:gd name="connsiteX1-1263" fmla="*/ 9377154 w 9388386"/>
              <a:gd name="connsiteY1-1264" fmla="*/ 0 h 6583660"/>
              <a:gd name="connsiteX2-1265" fmla="*/ 9377154 w 9388386"/>
              <a:gd name="connsiteY2-1266" fmla="*/ 1440160 h 6583660"/>
              <a:gd name="connsiteX3-1267" fmla="*/ 4588241 w 9388386"/>
              <a:gd name="connsiteY3-1268" fmla="*/ 6583660 h 6583660"/>
              <a:gd name="connsiteX4-1269" fmla="*/ 0 w 9388386"/>
              <a:gd name="connsiteY4-1270" fmla="*/ 6583660 h 6583660"/>
              <a:gd name="connsiteX0-1271" fmla="*/ 0 w 9388386"/>
              <a:gd name="connsiteY0-1272" fmla="*/ 6583660 h 6583660"/>
              <a:gd name="connsiteX1-1273" fmla="*/ 9377154 w 9388386"/>
              <a:gd name="connsiteY1-1274" fmla="*/ 0 h 6583660"/>
              <a:gd name="connsiteX2-1275" fmla="*/ 9377154 w 9388386"/>
              <a:gd name="connsiteY2-1276" fmla="*/ 1440160 h 6583660"/>
              <a:gd name="connsiteX3-1277" fmla="*/ 4588241 w 9388386"/>
              <a:gd name="connsiteY3-1278" fmla="*/ 6583660 h 6583660"/>
              <a:gd name="connsiteX4-1279" fmla="*/ 0 w 9388386"/>
              <a:gd name="connsiteY4-1280" fmla="*/ 6583660 h 6583660"/>
              <a:gd name="connsiteX0-1281" fmla="*/ 0 w 9388386"/>
              <a:gd name="connsiteY0-1282" fmla="*/ 6583660 h 6583660"/>
              <a:gd name="connsiteX1-1283" fmla="*/ 9377154 w 9388386"/>
              <a:gd name="connsiteY1-1284" fmla="*/ 0 h 6583660"/>
              <a:gd name="connsiteX2-1285" fmla="*/ 9377154 w 9388386"/>
              <a:gd name="connsiteY2-1286" fmla="*/ 1440160 h 6583660"/>
              <a:gd name="connsiteX3-1287" fmla="*/ 4588241 w 9388386"/>
              <a:gd name="connsiteY3-1288" fmla="*/ 6583660 h 6583660"/>
              <a:gd name="connsiteX4-1289" fmla="*/ 0 w 9388386"/>
              <a:gd name="connsiteY4-1290" fmla="*/ 6583660 h 6583660"/>
              <a:gd name="connsiteX0-1291" fmla="*/ 0 w 9388386"/>
              <a:gd name="connsiteY0-1292" fmla="*/ 6583660 h 6583660"/>
              <a:gd name="connsiteX1-1293" fmla="*/ 9377154 w 9388386"/>
              <a:gd name="connsiteY1-1294" fmla="*/ 0 h 6583660"/>
              <a:gd name="connsiteX2-1295" fmla="*/ 9377154 w 9388386"/>
              <a:gd name="connsiteY2-1296" fmla="*/ 1440160 h 6583660"/>
              <a:gd name="connsiteX3-1297" fmla="*/ 4588241 w 9388386"/>
              <a:gd name="connsiteY3-1298" fmla="*/ 6583660 h 6583660"/>
              <a:gd name="connsiteX4-1299" fmla="*/ 0 w 9388386"/>
              <a:gd name="connsiteY4-1300" fmla="*/ 6583660 h 6583660"/>
              <a:gd name="connsiteX0-1301" fmla="*/ 0 w 9388386"/>
              <a:gd name="connsiteY0-1302" fmla="*/ 6583660 h 6583660"/>
              <a:gd name="connsiteX1-1303" fmla="*/ 9377154 w 9388386"/>
              <a:gd name="connsiteY1-1304" fmla="*/ 0 h 6583660"/>
              <a:gd name="connsiteX2-1305" fmla="*/ 9377154 w 9388386"/>
              <a:gd name="connsiteY2-1306" fmla="*/ 1440160 h 6583660"/>
              <a:gd name="connsiteX3-1307" fmla="*/ 4588241 w 9388386"/>
              <a:gd name="connsiteY3-1308" fmla="*/ 6583660 h 6583660"/>
              <a:gd name="connsiteX4-1309" fmla="*/ 0 w 9388386"/>
              <a:gd name="connsiteY4-1310" fmla="*/ 6583660 h 6583660"/>
              <a:gd name="connsiteX0-1311" fmla="*/ 0 w 9377167"/>
              <a:gd name="connsiteY0-1312" fmla="*/ 10366025 h 10366025"/>
              <a:gd name="connsiteX1-1313" fmla="*/ 2281526 w 9377167"/>
              <a:gd name="connsiteY1-1314" fmla="*/ 0 h 10366025"/>
              <a:gd name="connsiteX2-1315" fmla="*/ 9377154 w 9377167"/>
              <a:gd name="connsiteY2-1316" fmla="*/ 5222525 h 10366025"/>
              <a:gd name="connsiteX3-1317" fmla="*/ 4588241 w 9377167"/>
              <a:gd name="connsiteY3-1318" fmla="*/ 10366025 h 10366025"/>
              <a:gd name="connsiteX4-1319" fmla="*/ 0 w 9377167"/>
              <a:gd name="connsiteY4-1320" fmla="*/ 10366025 h 10366025"/>
              <a:gd name="connsiteX0-1321" fmla="*/ 0 w 8254698"/>
              <a:gd name="connsiteY0-1322" fmla="*/ 10366025 h 10366025"/>
              <a:gd name="connsiteX1-1323" fmla="*/ 2281526 w 8254698"/>
              <a:gd name="connsiteY1-1324" fmla="*/ 0 h 10366025"/>
              <a:gd name="connsiteX2-1325" fmla="*/ 8254683 w 8254698"/>
              <a:gd name="connsiteY2-1326" fmla="*/ 221199 h 10366025"/>
              <a:gd name="connsiteX3-1327" fmla="*/ 4588241 w 8254698"/>
              <a:gd name="connsiteY3-1328" fmla="*/ 10366025 h 10366025"/>
              <a:gd name="connsiteX4-1329" fmla="*/ 0 w 8254698"/>
              <a:gd name="connsiteY4-1330" fmla="*/ 10366025 h 10366025"/>
              <a:gd name="connsiteX0-1331" fmla="*/ 286011 w 6055235"/>
              <a:gd name="connsiteY0-1332" fmla="*/ 9218766 h 10366025"/>
              <a:gd name="connsiteX1-1333" fmla="*/ 82063 w 6055235"/>
              <a:gd name="connsiteY1-1334" fmla="*/ 0 h 10366025"/>
              <a:gd name="connsiteX2-1335" fmla="*/ 6055220 w 6055235"/>
              <a:gd name="connsiteY2-1336" fmla="*/ 221199 h 10366025"/>
              <a:gd name="connsiteX3-1337" fmla="*/ 2388778 w 6055235"/>
              <a:gd name="connsiteY3-1338" fmla="*/ 10366025 h 10366025"/>
              <a:gd name="connsiteX4-1339" fmla="*/ 286011 w 6055235"/>
              <a:gd name="connsiteY4-1340" fmla="*/ 9218766 h 10366025"/>
              <a:gd name="connsiteX0-1341" fmla="*/ 629614 w 6398838"/>
              <a:gd name="connsiteY0-1342" fmla="*/ 9218766 h 10366025"/>
              <a:gd name="connsiteX1-1343" fmla="*/ 425666 w 6398838"/>
              <a:gd name="connsiteY1-1344" fmla="*/ 0 h 10366025"/>
              <a:gd name="connsiteX2-1345" fmla="*/ 6398823 w 6398838"/>
              <a:gd name="connsiteY2-1346" fmla="*/ 221199 h 10366025"/>
              <a:gd name="connsiteX3-1347" fmla="*/ 2732381 w 6398838"/>
              <a:gd name="connsiteY3-1348" fmla="*/ 10366025 h 10366025"/>
              <a:gd name="connsiteX4-1349" fmla="*/ 629614 w 6398838"/>
              <a:gd name="connsiteY4-1350" fmla="*/ 9218766 h 10366025"/>
              <a:gd name="connsiteX0-1351" fmla="*/ 629615 w 7204251"/>
              <a:gd name="connsiteY0-1352" fmla="*/ 9218766 h 10473582"/>
              <a:gd name="connsiteX1-1353" fmla="*/ 425667 w 7204251"/>
              <a:gd name="connsiteY1-1354" fmla="*/ 0 h 10473582"/>
              <a:gd name="connsiteX2-1355" fmla="*/ 6398824 w 7204251"/>
              <a:gd name="connsiteY2-1356" fmla="*/ 221199 h 10473582"/>
              <a:gd name="connsiteX3-1357" fmla="*/ 6179975 w 7204251"/>
              <a:gd name="connsiteY3-1358" fmla="*/ 10473582 h 10473582"/>
              <a:gd name="connsiteX4-1359" fmla="*/ 629615 w 7204251"/>
              <a:gd name="connsiteY4-1360" fmla="*/ 9218766 h 10473582"/>
              <a:gd name="connsiteX0-1361" fmla="*/ 629615 w 7180455"/>
              <a:gd name="connsiteY0-1362" fmla="*/ 9218766 h 10312248"/>
              <a:gd name="connsiteX1-1363" fmla="*/ 425667 w 7180455"/>
              <a:gd name="connsiteY1-1364" fmla="*/ 0 h 10312248"/>
              <a:gd name="connsiteX2-1365" fmla="*/ 6398824 w 7180455"/>
              <a:gd name="connsiteY2-1366" fmla="*/ 221199 h 10312248"/>
              <a:gd name="connsiteX3-1367" fmla="*/ 6149909 w 7180455"/>
              <a:gd name="connsiteY3-1368" fmla="*/ 10312248 h 10312248"/>
              <a:gd name="connsiteX4-1369" fmla="*/ 629615 w 7180455"/>
              <a:gd name="connsiteY4-1370" fmla="*/ 9218766 h 10312248"/>
              <a:gd name="connsiteX0-1371" fmla="*/ 629615 w 7164636"/>
              <a:gd name="connsiteY0-1372" fmla="*/ 9218766 h 10348101"/>
              <a:gd name="connsiteX1-1373" fmla="*/ 425667 w 7164636"/>
              <a:gd name="connsiteY1-1374" fmla="*/ 0 h 10348101"/>
              <a:gd name="connsiteX2-1375" fmla="*/ 6398824 w 7164636"/>
              <a:gd name="connsiteY2-1376" fmla="*/ 221199 h 10348101"/>
              <a:gd name="connsiteX3-1377" fmla="*/ 6129866 w 7164636"/>
              <a:gd name="connsiteY3-1378" fmla="*/ 10348101 h 10348101"/>
              <a:gd name="connsiteX4-1379" fmla="*/ 629615 w 7164636"/>
              <a:gd name="connsiteY4-1380" fmla="*/ 9218766 h 10348101"/>
              <a:gd name="connsiteX0-1381" fmla="*/ 2446293 w 6916768"/>
              <a:gd name="connsiteY0-1382" fmla="*/ 10383948 h 10383948"/>
              <a:gd name="connsiteX1-1383" fmla="*/ 177799 w 6916768"/>
              <a:gd name="connsiteY1-1384" fmla="*/ 0 h 10383948"/>
              <a:gd name="connsiteX2-1385" fmla="*/ 6150956 w 6916768"/>
              <a:gd name="connsiteY2-1386" fmla="*/ 221199 h 10383948"/>
              <a:gd name="connsiteX3-1387" fmla="*/ 5881998 w 6916768"/>
              <a:gd name="connsiteY3-1388" fmla="*/ 10348101 h 10383948"/>
              <a:gd name="connsiteX4-1389" fmla="*/ 2446293 w 6916768"/>
              <a:gd name="connsiteY4-1390" fmla="*/ 10383948 h 10383948"/>
              <a:gd name="connsiteX0-1391" fmla="*/ 2631818 w 7102293"/>
              <a:gd name="connsiteY0-1392" fmla="*/ 10383948 h 10383948"/>
              <a:gd name="connsiteX1-1393" fmla="*/ 363324 w 7102293"/>
              <a:gd name="connsiteY1-1394" fmla="*/ 0 h 10383948"/>
              <a:gd name="connsiteX2-1395" fmla="*/ 6336481 w 7102293"/>
              <a:gd name="connsiteY2-1396" fmla="*/ 221199 h 10383948"/>
              <a:gd name="connsiteX3-1397" fmla="*/ 6067523 w 7102293"/>
              <a:gd name="connsiteY3-1398" fmla="*/ 10348101 h 10383948"/>
              <a:gd name="connsiteX4-1399" fmla="*/ 2631818 w 7102293"/>
              <a:gd name="connsiteY4-1400" fmla="*/ 10383948 h 10383948"/>
              <a:gd name="connsiteX0-1401" fmla="*/ 2268494 w 6738969"/>
              <a:gd name="connsiteY0-1402" fmla="*/ 10383948 h 10383948"/>
              <a:gd name="connsiteX1-1403" fmla="*/ 0 w 6738969"/>
              <a:gd name="connsiteY1-1404" fmla="*/ 0 h 10383948"/>
              <a:gd name="connsiteX2-1405" fmla="*/ 5973157 w 6738969"/>
              <a:gd name="connsiteY2-1406" fmla="*/ 221199 h 10383948"/>
              <a:gd name="connsiteX3-1407" fmla="*/ 5704199 w 6738969"/>
              <a:gd name="connsiteY3-1408" fmla="*/ 10348101 h 10383948"/>
              <a:gd name="connsiteX4-1409" fmla="*/ 2268494 w 6738969"/>
              <a:gd name="connsiteY4-1410" fmla="*/ 10383948 h 10383948"/>
              <a:gd name="connsiteX0-1411" fmla="*/ 2312512 w 6782987"/>
              <a:gd name="connsiteY0-1412" fmla="*/ 10383948 h 10383948"/>
              <a:gd name="connsiteX1-1413" fmla="*/ 44018 w 6782987"/>
              <a:gd name="connsiteY1-1414" fmla="*/ 0 h 10383948"/>
              <a:gd name="connsiteX2-1415" fmla="*/ 6017175 w 6782987"/>
              <a:gd name="connsiteY2-1416" fmla="*/ 221199 h 10383948"/>
              <a:gd name="connsiteX3-1417" fmla="*/ 5748217 w 6782987"/>
              <a:gd name="connsiteY3-1418" fmla="*/ 10348101 h 10383948"/>
              <a:gd name="connsiteX4-1419" fmla="*/ 2312512 w 6782987"/>
              <a:gd name="connsiteY4-1420" fmla="*/ 10383948 h 10383948"/>
              <a:gd name="connsiteX0-1421" fmla="*/ 2288496 w 6758971"/>
              <a:gd name="connsiteY0-1422" fmla="*/ 10383948 h 10383948"/>
              <a:gd name="connsiteX1-1423" fmla="*/ 20002 w 6758971"/>
              <a:gd name="connsiteY1-1424" fmla="*/ 0 h 10383948"/>
              <a:gd name="connsiteX2-1425" fmla="*/ 5993159 w 6758971"/>
              <a:gd name="connsiteY2-1426" fmla="*/ 221199 h 10383948"/>
              <a:gd name="connsiteX3-1427" fmla="*/ 5724201 w 6758971"/>
              <a:gd name="connsiteY3-1428" fmla="*/ 10348101 h 10383948"/>
              <a:gd name="connsiteX4-1429" fmla="*/ 2288496 w 6758971"/>
              <a:gd name="connsiteY4-1430" fmla="*/ 10383948 h 10383948"/>
              <a:gd name="connsiteX0-1431" fmla="*/ 2292758 w 6763233"/>
              <a:gd name="connsiteY0-1432" fmla="*/ 10383948 h 10383948"/>
              <a:gd name="connsiteX1-1433" fmla="*/ 24264 w 6763233"/>
              <a:gd name="connsiteY1-1434" fmla="*/ 0 h 10383948"/>
              <a:gd name="connsiteX2-1435" fmla="*/ 5997421 w 6763233"/>
              <a:gd name="connsiteY2-1436" fmla="*/ 221199 h 10383948"/>
              <a:gd name="connsiteX3-1437" fmla="*/ 5728463 w 6763233"/>
              <a:gd name="connsiteY3-1438" fmla="*/ 10348101 h 10383948"/>
              <a:gd name="connsiteX4-1439" fmla="*/ 2292758 w 6763233"/>
              <a:gd name="connsiteY4-1440" fmla="*/ 10383948 h 10383948"/>
              <a:gd name="connsiteX0-1441" fmla="*/ 3419272 w 6747231"/>
              <a:gd name="connsiteY0-1442" fmla="*/ 10383948 h 10383948"/>
              <a:gd name="connsiteX1-1443" fmla="*/ 8262 w 6747231"/>
              <a:gd name="connsiteY1-1444" fmla="*/ 0 h 10383948"/>
              <a:gd name="connsiteX2-1445" fmla="*/ 5981419 w 6747231"/>
              <a:gd name="connsiteY2-1446" fmla="*/ 221199 h 10383948"/>
              <a:gd name="connsiteX3-1447" fmla="*/ 5712461 w 6747231"/>
              <a:gd name="connsiteY3-1448" fmla="*/ 10348101 h 10383948"/>
              <a:gd name="connsiteX4-1449" fmla="*/ 3419272 w 6747231"/>
              <a:gd name="connsiteY4-1450" fmla="*/ 10383948 h 10383948"/>
              <a:gd name="connsiteX0-1451" fmla="*/ 3419272 w 6757950"/>
              <a:gd name="connsiteY0-1452" fmla="*/ 10426836 h 10426836"/>
              <a:gd name="connsiteX1-1453" fmla="*/ 8262 w 6757950"/>
              <a:gd name="connsiteY1-1454" fmla="*/ 42888 h 10426836"/>
              <a:gd name="connsiteX2-1455" fmla="*/ 6031530 w 6757950"/>
              <a:gd name="connsiteY2-1456" fmla="*/ 138605 h 10426836"/>
              <a:gd name="connsiteX3-1457" fmla="*/ 5712461 w 6757950"/>
              <a:gd name="connsiteY3-1458" fmla="*/ 10390989 h 10426836"/>
              <a:gd name="connsiteX4-1459" fmla="*/ 3419272 w 6757950"/>
              <a:gd name="connsiteY4-1460" fmla="*/ 10426836 h 10426836"/>
              <a:gd name="connsiteX0-1461" fmla="*/ 3419272 w 6757950"/>
              <a:gd name="connsiteY0-1462" fmla="*/ 10383948 h 10383948"/>
              <a:gd name="connsiteX1-1463" fmla="*/ 8262 w 6757950"/>
              <a:gd name="connsiteY1-1464" fmla="*/ 0 h 10383948"/>
              <a:gd name="connsiteX2-1465" fmla="*/ 6031530 w 6757950"/>
              <a:gd name="connsiteY2-1466" fmla="*/ 95717 h 10383948"/>
              <a:gd name="connsiteX3-1467" fmla="*/ 5712461 w 6757950"/>
              <a:gd name="connsiteY3-1468" fmla="*/ 10348101 h 10383948"/>
              <a:gd name="connsiteX4-1469" fmla="*/ 3419272 w 6757950"/>
              <a:gd name="connsiteY4-1470" fmla="*/ 10383948 h 10383948"/>
              <a:gd name="connsiteX0-1471" fmla="*/ 3419272 w 7333080"/>
              <a:gd name="connsiteY0-1472" fmla="*/ 10383948 h 10383948"/>
              <a:gd name="connsiteX1-1473" fmla="*/ 8262 w 7333080"/>
              <a:gd name="connsiteY1-1474" fmla="*/ 0 h 10383948"/>
              <a:gd name="connsiteX2-1475" fmla="*/ 6031530 w 7333080"/>
              <a:gd name="connsiteY2-1476" fmla="*/ 95717 h 10383948"/>
              <a:gd name="connsiteX3-1477" fmla="*/ 5712461 w 7333080"/>
              <a:gd name="connsiteY3-1478" fmla="*/ 10348101 h 10383948"/>
              <a:gd name="connsiteX4-1479" fmla="*/ 3419272 w 7333080"/>
              <a:gd name="connsiteY4-1480" fmla="*/ 10383948 h 10383948"/>
              <a:gd name="connsiteX0-1481" fmla="*/ 3419272 w 8216873"/>
              <a:gd name="connsiteY0-1482" fmla="*/ 10383948 h 10383948"/>
              <a:gd name="connsiteX1-1483" fmla="*/ 8262 w 8216873"/>
              <a:gd name="connsiteY1-1484" fmla="*/ 0 h 10383948"/>
              <a:gd name="connsiteX2-1485" fmla="*/ 6031530 w 8216873"/>
              <a:gd name="connsiteY2-1486" fmla="*/ 95717 h 10383948"/>
              <a:gd name="connsiteX3-1487" fmla="*/ 7035376 w 8216873"/>
              <a:gd name="connsiteY3-1488" fmla="*/ 10348101 h 10383948"/>
              <a:gd name="connsiteX4-1489" fmla="*/ 3419272 w 8216873"/>
              <a:gd name="connsiteY4-1490" fmla="*/ 10383948 h 10383948"/>
              <a:gd name="connsiteX0-1491" fmla="*/ 3419272 w 7242269"/>
              <a:gd name="connsiteY0-1492" fmla="*/ 10383948 h 10383948"/>
              <a:gd name="connsiteX1-1493" fmla="*/ 8262 w 7242269"/>
              <a:gd name="connsiteY1-1494" fmla="*/ 0 h 10383948"/>
              <a:gd name="connsiteX2-1495" fmla="*/ 6031530 w 7242269"/>
              <a:gd name="connsiteY2-1496" fmla="*/ 95717 h 10383948"/>
              <a:gd name="connsiteX3-1497" fmla="*/ 7035376 w 7242269"/>
              <a:gd name="connsiteY3-1498" fmla="*/ 10348101 h 10383948"/>
              <a:gd name="connsiteX4-1499" fmla="*/ 3419272 w 7242269"/>
              <a:gd name="connsiteY4-1500" fmla="*/ 10383948 h 10383948"/>
              <a:gd name="connsiteX0-1501" fmla="*/ 3419272 w 7149205"/>
              <a:gd name="connsiteY0-1502" fmla="*/ 10383948 h 10383948"/>
              <a:gd name="connsiteX1-1503" fmla="*/ 8262 w 7149205"/>
              <a:gd name="connsiteY1-1504" fmla="*/ 0 h 10383948"/>
              <a:gd name="connsiteX2-1505" fmla="*/ 6031530 w 7149205"/>
              <a:gd name="connsiteY2-1506" fmla="*/ 95717 h 10383948"/>
              <a:gd name="connsiteX3-1507" fmla="*/ 7035376 w 7149205"/>
              <a:gd name="connsiteY3-1508" fmla="*/ 10348101 h 10383948"/>
              <a:gd name="connsiteX4-1509" fmla="*/ 3419272 w 7149205"/>
              <a:gd name="connsiteY4-1510" fmla="*/ 10383948 h 10383948"/>
              <a:gd name="connsiteX0-1511" fmla="*/ 3419272 w 7069960"/>
              <a:gd name="connsiteY0-1512" fmla="*/ 10383948 h 10383948"/>
              <a:gd name="connsiteX1-1513" fmla="*/ 8262 w 7069960"/>
              <a:gd name="connsiteY1-1514" fmla="*/ 0 h 10383948"/>
              <a:gd name="connsiteX2-1515" fmla="*/ 6031530 w 7069960"/>
              <a:gd name="connsiteY2-1516" fmla="*/ 95717 h 10383948"/>
              <a:gd name="connsiteX3-1517" fmla="*/ 7035376 w 7069960"/>
              <a:gd name="connsiteY3-1518" fmla="*/ 10348101 h 10383948"/>
              <a:gd name="connsiteX4-1519" fmla="*/ 3419272 w 7069960"/>
              <a:gd name="connsiteY4-1520" fmla="*/ 10383948 h 10383948"/>
              <a:gd name="connsiteX0-1521" fmla="*/ 3419272 w 7091872"/>
              <a:gd name="connsiteY0-1522" fmla="*/ 10383948 h 10383948"/>
              <a:gd name="connsiteX1-1523" fmla="*/ 8262 w 7091872"/>
              <a:gd name="connsiteY1-1524" fmla="*/ 0 h 10383948"/>
              <a:gd name="connsiteX2-1525" fmla="*/ 6031530 w 7091872"/>
              <a:gd name="connsiteY2-1526" fmla="*/ 95717 h 10383948"/>
              <a:gd name="connsiteX3-1527" fmla="*/ 7035376 w 7091872"/>
              <a:gd name="connsiteY3-1528" fmla="*/ 10348101 h 10383948"/>
              <a:gd name="connsiteX4-1529" fmla="*/ 3419272 w 7091872"/>
              <a:gd name="connsiteY4-1530" fmla="*/ 10383948 h 10383948"/>
              <a:gd name="connsiteX0-1531" fmla="*/ 3419272 w 7091872"/>
              <a:gd name="connsiteY0-1532" fmla="*/ 10383948 h 10383948"/>
              <a:gd name="connsiteX1-1533" fmla="*/ 8262 w 7091872"/>
              <a:gd name="connsiteY1-1534" fmla="*/ 0 h 10383948"/>
              <a:gd name="connsiteX2-1535" fmla="*/ 6031530 w 7091872"/>
              <a:gd name="connsiteY2-1536" fmla="*/ 95717 h 10383948"/>
              <a:gd name="connsiteX3-1537" fmla="*/ 7035376 w 7091872"/>
              <a:gd name="connsiteY3-1538" fmla="*/ 10348101 h 10383948"/>
              <a:gd name="connsiteX4-1539" fmla="*/ 3419272 w 7091872"/>
              <a:gd name="connsiteY4-1540" fmla="*/ 10383948 h 10383948"/>
              <a:gd name="connsiteX0-1541" fmla="*/ 3419272 w 7091872"/>
              <a:gd name="connsiteY0-1542" fmla="*/ 10348097 h 10348097"/>
              <a:gd name="connsiteX1-1543" fmla="*/ 8262 w 7091872"/>
              <a:gd name="connsiteY1-1544" fmla="*/ 0 h 10348097"/>
              <a:gd name="connsiteX2-1545" fmla="*/ 6031530 w 7091872"/>
              <a:gd name="connsiteY2-1546" fmla="*/ 59866 h 10348097"/>
              <a:gd name="connsiteX3-1547" fmla="*/ 7035376 w 7091872"/>
              <a:gd name="connsiteY3-1548" fmla="*/ 10312250 h 10348097"/>
              <a:gd name="connsiteX4-1549" fmla="*/ 3419272 w 7091872"/>
              <a:gd name="connsiteY4-1550" fmla="*/ 10348097 h 10348097"/>
              <a:gd name="connsiteX0-1551" fmla="*/ 3738644 w 7411244"/>
              <a:gd name="connsiteY0-1552" fmla="*/ 10312246 h 10312246"/>
              <a:gd name="connsiteX1-1553" fmla="*/ 6927 w 7411244"/>
              <a:gd name="connsiteY1-1554" fmla="*/ 0 h 10312246"/>
              <a:gd name="connsiteX2-1555" fmla="*/ 6350902 w 7411244"/>
              <a:gd name="connsiteY2-1556" fmla="*/ 24015 h 10312246"/>
              <a:gd name="connsiteX3-1557" fmla="*/ 7354748 w 7411244"/>
              <a:gd name="connsiteY3-1558" fmla="*/ 10276399 h 10312246"/>
              <a:gd name="connsiteX4-1559" fmla="*/ 3738644 w 7411244"/>
              <a:gd name="connsiteY4-1560" fmla="*/ 10312246 h 10312246"/>
              <a:gd name="connsiteX0-1561" fmla="*/ 3738644 w 7411244"/>
              <a:gd name="connsiteY0-1562" fmla="*/ 10312246 h 10312246"/>
              <a:gd name="connsiteX1-1563" fmla="*/ 6927 w 7411244"/>
              <a:gd name="connsiteY1-1564" fmla="*/ 0 h 10312246"/>
              <a:gd name="connsiteX2-1565" fmla="*/ 6350902 w 7411244"/>
              <a:gd name="connsiteY2-1566" fmla="*/ 24015 h 10312246"/>
              <a:gd name="connsiteX3-1567" fmla="*/ 7354748 w 7411244"/>
              <a:gd name="connsiteY3-1568" fmla="*/ 10276399 h 10312246"/>
              <a:gd name="connsiteX4-1569" fmla="*/ 3738644 w 7411244"/>
              <a:gd name="connsiteY4-1570" fmla="*/ 10312246 h 10312246"/>
              <a:gd name="connsiteX0-1571" fmla="*/ 3745457 w 7418057"/>
              <a:gd name="connsiteY0-1572" fmla="*/ 10312246 h 10312246"/>
              <a:gd name="connsiteX1-1573" fmla="*/ 13740 w 7418057"/>
              <a:gd name="connsiteY1-1574" fmla="*/ 0 h 10312246"/>
              <a:gd name="connsiteX2-1575" fmla="*/ 6357715 w 7418057"/>
              <a:gd name="connsiteY2-1576" fmla="*/ 24015 h 10312246"/>
              <a:gd name="connsiteX3-1577" fmla="*/ 7361561 w 7418057"/>
              <a:gd name="connsiteY3-1578" fmla="*/ 10276399 h 10312246"/>
              <a:gd name="connsiteX4-1579" fmla="*/ 3745457 w 7418057"/>
              <a:gd name="connsiteY4-1580" fmla="*/ 10312246 h 10312246"/>
              <a:gd name="connsiteX0-1581" fmla="*/ 3751022 w 7423622"/>
              <a:gd name="connsiteY0-1582" fmla="*/ 10312246 h 10312246"/>
              <a:gd name="connsiteX1-1583" fmla="*/ 19305 w 7423622"/>
              <a:gd name="connsiteY1-1584" fmla="*/ 0 h 10312246"/>
              <a:gd name="connsiteX2-1585" fmla="*/ 6363280 w 7423622"/>
              <a:gd name="connsiteY2-1586" fmla="*/ 24015 h 10312246"/>
              <a:gd name="connsiteX3-1587" fmla="*/ 7367126 w 7423622"/>
              <a:gd name="connsiteY3-1588" fmla="*/ 10276399 h 10312246"/>
              <a:gd name="connsiteX4-1589" fmla="*/ 3751022 w 7423622"/>
              <a:gd name="connsiteY4-1590" fmla="*/ 10312246 h 10312246"/>
              <a:gd name="connsiteX0-1591" fmla="*/ 3751022 w 7498258"/>
              <a:gd name="connsiteY0-1592" fmla="*/ 10312246 h 10312246"/>
              <a:gd name="connsiteX1-1593" fmla="*/ 19305 w 7498258"/>
              <a:gd name="connsiteY1-1594" fmla="*/ 0 h 10312246"/>
              <a:gd name="connsiteX2-1595" fmla="*/ 6363280 w 7498258"/>
              <a:gd name="connsiteY2-1596" fmla="*/ 24015 h 10312246"/>
              <a:gd name="connsiteX3-1597" fmla="*/ 7457326 w 7498258"/>
              <a:gd name="connsiteY3-1598" fmla="*/ 10276399 h 10312246"/>
              <a:gd name="connsiteX4-1599" fmla="*/ 3751022 w 7498258"/>
              <a:gd name="connsiteY4-1600" fmla="*/ 10312246 h 10312246"/>
              <a:gd name="connsiteX0-1601" fmla="*/ 3751022 w 7494107"/>
              <a:gd name="connsiteY0-1602" fmla="*/ 10312246 h 10312246"/>
              <a:gd name="connsiteX1-1603" fmla="*/ 19305 w 7494107"/>
              <a:gd name="connsiteY1-1604" fmla="*/ 0 h 10312246"/>
              <a:gd name="connsiteX2-1605" fmla="*/ 6363280 w 7494107"/>
              <a:gd name="connsiteY2-1606" fmla="*/ 24015 h 10312246"/>
              <a:gd name="connsiteX3-1607" fmla="*/ 7457326 w 7494107"/>
              <a:gd name="connsiteY3-1608" fmla="*/ 10276399 h 10312246"/>
              <a:gd name="connsiteX4-1609" fmla="*/ 3751022 w 7494107"/>
              <a:gd name="connsiteY4-1610" fmla="*/ 10312246 h 10312246"/>
              <a:gd name="connsiteX0-1611" fmla="*/ 3750432 w 7493517"/>
              <a:gd name="connsiteY0-1612" fmla="*/ 10312246 h 10312246"/>
              <a:gd name="connsiteX1-1613" fmla="*/ 18715 w 7493517"/>
              <a:gd name="connsiteY1-1614" fmla="*/ 0 h 10312246"/>
              <a:gd name="connsiteX2-1615" fmla="*/ 6362690 w 7493517"/>
              <a:gd name="connsiteY2-1616" fmla="*/ 24015 h 10312246"/>
              <a:gd name="connsiteX3-1617" fmla="*/ 7456736 w 7493517"/>
              <a:gd name="connsiteY3-1618" fmla="*/ 10276399 h 10312246"/>
              <a:gd name="connsiteX4-1619" fmla="*/ 3750432 w 7493517"/>
              <a:gd name="connsiteY4-1620" fmla="*/ 10312246 h 103122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93517" h="10312246">
                <a:moveTo>
                  <a:pt x="3750432" y="10312246"/>
                </a:moveTo>
                <a:cubicBezTo>
                  <a:pt x="1797495" y="8555698"/>
                  <a:pt x="-215954" y="3701335"/>
                  <a:pt x="18715" y="0"/>
                </a:cubicBezTo>
                <a:cubicBezTo>
                  <a:pt x="459686" y="42842"/>
                  <a:pt x="5952996" y="-22872"/>
                  <a:pt x="6362690" y="24015"/>
                </a:cubicBezTo>
                <a:cubicBezTo>
                  <a:pt x="7597150" y="1314189"/>
                  <a:pt x="7537164" y="2778720"/>
                  <a:pt x="7456736" y="10276399"/>
                </a:cubicBezTo>
                <a:lnTo>
                  <a:pt x="3750432" y="1031224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4">
            <a:extLst>
              <a:ext uri="{FF2B5EF4-FFF2-40B4-BE49-F238E27FC236}">
                <a16:creationId xmlns:a16="http://schemas.microsoft.com/office/drawing/2014/main" id="{1854BA18-71C2-4318-ACC0-A15E9439F3B9}"/>
              </a:ext>
            </a:extLst>
          </p:cNvPr>
          <p:cNvSpPr/>
          <p:nvPr/>
        </p:nvSpPr>
        <p:spPr>
          <a:xfrm rot="16200000">
            <a:off x="7589044" y="511969"/>
            <a:ext cx="2087563" cy="1063625"/>
          </a:xfrm>
          <a:custGeom>
            <a:avLst/>
            <a:gdLst>
              <a:gd name="connsiteX0" fmla="*/ 0 w 7164288"/>
              <a:gd name="connsiteY0" fmla="*/ 0 h 843558"/>
              <a:gd name="connsiteX1" fmla="*/ 7164288 w 7164288"/>
              <a:gd name="connsiteY1" fmla="*/ 0 h 843558"/>
              <a:gd name="connsiteX2" fmla="*/ 7164288 w 7164288"/>
              <a:gd name="connsiteY2" fmla="*/ 843558 h 843558"/>
              <a:gd name="connsiteX3" fmla="*/ 0 w 7164288"/>
              <a:gd name="connsiteY3" fmla="*/ 843558 h 843558"/>
              <a:gd name="connsiteX4" fmla="*/ 0 w 7164288"/>
              <a:gd name="connsiteY4" fmla="*/ 0 h 843558"/>
              <a:gd name="connsiteX0-1" fmla="*/ 0 w 7164288"/>
              <a:gd name="connsiteY0-2" fmla="*/ 1512168 h 2355726"/>
              <a:gd name="connsiteX1-3" fmla="*/ 7164288 w 7164288"/>
              <a:gd name="connsiteY1-4" fmla="*/ 0 h 2355726"/>
              <a:gd name="connsiteX2-5" fmla="*/ 7164288 w 7164288"/>
              <a:gd name="connsiteY2-6" fmla="*/ 2355726 h 2355726"/>
              <a:gd name="connsiteX3-7" fmla="*/ 0 w 7164288"/>
              <a:gd name="connsiteY3-8" fmla="*/ 2355726 h 2355726"/>
              <a:gd name="connsiteX4-9" fmla="*/ 0 w 7164288"/>
              <a:gd name="connsiteY4-10" fmla="*/ 1512168 h 2355726"/>
              <a:gd name="connsiteX0-11" fmla="*/ 0 w 7164288"/>
              <a:gd name="connsiteY0-12" fmla="*/ 1512168 h 2355726"/>
              <a:gd name="connsiteX1-13" fmla="*/ 7164288 w 7164288"/>
              <a:gd name="connsiteY1-14" fmla="*/ 0 h 2355726"/>
              <a:gd name="connsiteX2-15" fmla="*/ 7164288 w 7164288"/>
              <a:gd name="connsiteY2-16" fmla="*/ 2355726 h 2355726"/>
              <a:gd name="connsiteX3-17" fmla="*/ 0 w 7164288"/>
              <a:gd name="connsiteY3-18" fmla="*/ 2355726 h 2355726"/>
              <a:gd name="connsiteX4-19" fmla="*/ 0 w 7164288"/>
              <a:gd name="connsiteY4-20" fmla="*/ 1512168 h 2355726"/>
              <a:gd name="connsiteX0-21" fmla="*/ 0 w 7164288"/>
              <a:gd name="connsiteY0-22" fmla="*/ 2232248 h 3075806"/>
              <a:gd name="connsiteX1-23" fmla="*/ 7164288 w 7164288"/>
              <a:gd name="connsiteY1-24" fmla="*/ 0 h 3075806"/>
              <a:gd name="connsiteX2-25" fmla="*/ 7164288 w 7164288"/>
              <a:gd name="connsiteY2-26" fmla="*/ 3075806 h 3075806"/>
              <a:gd name="connsiteX3-27" fmla="*/ 0 w 7164288"/>
              <a:gd name="connsiteY3-28" fmla="*/ 3075806 h 3075806"/>
              <a:gd name="connsiteX4-29" fmla="*/ 0 w 7164288"/>
              <a:gd name="connsiteY4-30" fmla="*/ 2232248 h 3075806"/>
              <a:gd name="connsiteX0-31" fmla="*/ 0 w 7164288"/>
              <a:gd name="connsiteY0-32" fmla="*/ 2232248 h 3075806"/>
              <a:gd name="connsiteX1-33" fmla="*/ 7164288 w 7164288"/>
              <a:gd name="connsiteY1-34" fmla="*/ 0 h 3075806"/>
              <a:gd name="connsiteX2-35" fmla="*/ 7164288 w 7164288"/>
              <a:gd name="connsiteY2-36" fmla="*/ 3075806 h 3075806"/>
              <a:gd name="connsiteX3-37" fmla="*/ 0 w 7164288"/>
              <a:gd name="connsiteY3-38" fmla="*/ 3075806 h 3075806"/>
              <a:gd name="connsiteX4-39" fmla="*/ 0 w 7164288"/>
              <a:gd name="connsiteY4-40" fmla="*/ 2232248 h 3075806"/>
              <a:gd name="connsiteX0-41" fmla="*/ 0 w 7164288"/>
              <a:gd name="connsiteY0-42" fmla="*/ 2232248 h 3075806"/>
              <a:gd name="connsiteX1-43" fmla="*/ 7164288 w 7164288"/>
              <a:gd name="connsiteY1-44" fmla="*/ 0 h 3075806"/>
              <a:gd name="connsiteX2-45" fmla="*/ 7164288 w 7164288"/>
              <a:gd name="connsiteY2-46" fmla="*/ 3075806 h 3075806"/>
              <a:gd name="connsiteX3-47" fmla="*/ 0 w 7164288"/>
              <a:gd name="connsiteY3-48" fmla="*/ 3075806 h 3075806"/>
              <a:gd name="connsiteX4-49" fmla="*/ 0 w 7164288"/>
              <a:gd name="connsiteY4-50" fmla="*/ 2232248 h 3075806"/>
              <a:gd name="connsiteX0-51" fmla="*/ 0 w 7164288"/>
              <a:gd name="connsiteY0-52" fmla="*/ 2232248 h 3075806"/>
              <a:gd name="connsiteX1-53" fmla="*/ 7164288 w 7164288"/>
              <a:gd name="connsiteY1-54" fmla="*/ 0 h 3075806"/>
              <a:gd name="connsiteX2-55" fmla="*/ 7164288 w 7164288"/>
              <a:gd name="connsiteY2-56" fmla="*/ 3075806 h 3075806"/>
              <a:gd name="connsiteX3-57" fmla="*/ 0 w 7164288"/>
              <a:gd name="connsiteY3-58" fmla="*/ 3075806 h 3075806"/>
              <a:gd name="connsiteX4-59" fmla="*/ 0 w 7164288"/>
              <a:gd name="connsiteY4-60" fmla="*/ 2232248 h 3075806"/>
              <a:gd name="connsiteX0-61" fmla="*/ 0 w 7164288"/>
              <a:gd name="connsiteY0-62" fmla="*/ 2232248 h 3075806"/>
              <a:gd name="connsiteX1-63" fmla="*/ 7164288 w 7164288"/>
              <a:gd name="connsiteY1-64" fmla="*/ 0 h 3075806"/>
              <a:gd name="connsiteX2-65" fmla="*/ 7164288 w 7164288"/>
              <a:gd name="connsiteY2-66" fmla="*/ 3075806 h 3075806"/>
              <a:gd name="connsiteX3-67" fmla="*/ 0 w 7164288"/>
              <a:gd name="connsiteY3-68" fmla="*/ 3075806 h 3075806"/>
              <a:gd name="connsiteX4-69" fmla="*/ 0 w 7164288"/>
              <a:gd name="connsiteY4-70" fmla="*/ 2232248 h 3075806"/>
              <a:gd name="connsiteX0-71" fmla="*/ 0 w 7164288"/>
              <a:gd name="connsiteY0-72" fmla="*/ 2232248 h 3075806"/>
              <a:gd name="connsiteX1-73" fmla="*/ 7164288 w 7164288"/>
              <a:gd name="connsiteY1-74" fmla="*/ 0 h 3075806"/>
              <a:gd name="connsiteX2-75" fmla="*/ 7164288 w 7164288"/>
              <a:gd name="connsiteY2-76" fmla="*/ 3075806 h 3075806"/>
              <a:gd name="connsiteX3-77" fmla="*/ 0 w 7164288"/>
              <a:gd name="connsiteY3-78" fmla="*/ 3075806 h 3075806"/>
              <a:gd name="connsiteX4-79" fmla="*/ 0 w 7164288"/>
              <a:gd name="connsiteY4-80" fmla="*/ 2232248 h 3075806"/>
              <a:gd name="connsiteX0-81" fmla="*/ 0 w 7164288"/>
              <a:gd name="connsiteY0-82" fmla="*/ 2448272 h 3133006"/>
              <a:gd name="connsiteX1-83" fmla="*/ 7164288 w 7164288"/>
              <a:gd name="connsiteY1-84" fmla="*/ 0 h 3133006"/>
              <a:gd name="connsiteX2-85" fmla="*/ 7164288 w 7164288"/>
              <a:gd name="connsiteY2-86" fmla="*/ 3075806 h 3133006"/>
              <a:gd name="connsiteX3-87" fmla="*/ 0 w 7164288"/>
              <a:gd name="connsiteY3-88" fmla="*/ 3075806 h 3133006"/>
              <a:gd name="connsiteX4-89" fmla="*/ 0 w 7164288"/>
              <a:gd name="connsiteY4-90" fmla="*/ 2448272 h 3133006"/>
              <a:gd name="connsiteX0-91" fmla="*/ 0 w 7164288"/>
              <a:gd name="connsiteY0-92" fmla="*/ 2448272 h 3075806"/>
              <a:gd name="connsiteX1-93" fmla="*/ 7164288 w 7164288"/>
              <a:gd name="connsiteY1-94" fmla="*/ 0 h 3075806"/>
              <a:gd name="connsiteX2-95" fmla="*/ 7164288 w 7164288"/>
              <a:gd name="connsiteY2-96" fmla="*/ 3075806 h 3075806"/>
              <a:gd name="connsiteX3-97" fmla="*/ 0 w 7164288"/>
              <a:gd name="connsiteY3-98" fmla="*/ 3075806 h 3075806"/>
              <a:gd name="connsiteX4-99" fmla="*/ 0 w 7164288"/>
              <a:gd name="connsiteY4-100" fmla="*/ 2448272 h 3075806"/>
              <a:gd name="connsiteX0-101" fmla="*/ 0 w 7164288"/>
              <a:gd name="connsiteY0-102" fmla="*/ 2448272 h 3075806"/>
              <a:gd name="connsiteX1-103" fmla="*/ 7164288 w 7164288"/>
              <a:gd name="connsiteY1-104" fmla="*/ 0 h 3075806"/>
              <a:gd name="connsiteX2-105" fmla="*/ 7164288 w 7164288"/>
              <a:gd name="connsiteY2-106" fmla="*/ 3075806 h 3075806"/>
              <a:gd name="connsiteX3-107" fmla="*/ 1217573 w 7164288"/>
              <a:gd name="connsiteY3-108" fmla="*/ 3075806 h 3075806"/>
              <a:gd name="connsiteX4-109" fmla="*/ 0 w 7164288"/>
              <a:gd name="connsiteY4-110" fmla="*/ 2448272 h 3075806"/>
              <a:gd name="connsiteX0-111" fmla="*/ 0 w 7164288"/>
              <a:gd name="connsiteY0-112" fmla="*/ 2448272 h 3075806"/>
              <a:gd name="connsiteX1-113" fmla="*/ 7164288 w 7164288"/>
              <a:gd name="connsiteY1-114" fmla="*/ 0 h 3075806"/>
              <a:gd name="connsiteX2-115" fmla="*/ 7164288 w 7164288"/>
              <a:gd name="connsiteY2-116" fmla="*/ 3075806 h 3075806"/>
              <a:gd name="connsiteX3-117" fmla="*/ 1217573 w 7164288"/>
              <a:gd name="connsiteY3-118" fmla="*/ 3075806 h 3075806"/>
              <a:gd name="connsiteX4-119" fmla="*/ 0 w 7164288"/>
              <a:gd name="connsiteY4-120" fmla="*/ 2448272 h 3075806"/>
              <a:gd name="connsiteX0-121" fmla="*/ 0 w 7445266"/>
              <a:gd name="connsiteY0-122" fmla="*/ 3075806 h 3075806"/>
              <a:gd name="connsiteX1-123" fmla="*/ 7445266 w 7445266"/>
              <a:gd name="connsiteY1-124" fmla="*/ 0 h 3075806"/>
              <a:gd name="connsiteX2-125" fmla="*/ 7445266 w 7445266"/>
              <a:gd name="connsiteY2-126" fmla="*/ 3075806 h 3075806"/>
              <a:gd name="connsiteX3-127" fmla="*/ 1498551 w 7445266"/>
              <a:gd name="connsiteY3-128" fmla="*/ 3075806 h 3075806"/>
              <a:gd name="connsiteX4-129" fmla="*/ 0 w 7445266"/>
              <a:gd name="connsiteY4-130" fmla="*/ 3075806 h 3075806"/>
              <a:gd name="connsiteX0-131" fmla="*/ 0 w 7445266"/>
              <a:gd name="connsiteY0-132" fmla="*/ 3075806 h 3075806"/>
              <a:gd name="connsiteX1-133" fmla="*/ 7445266 w 7445266"/>
              <a:gd name="connsiteY1-134" fmla="*/ 0 h 3075806"/>
              <a:gd name="connsiteX2-135" fmla="*/ 7445266 w 7445266"/>
              <a:gd name="connsiteY2-136" fmla="*/ 3075806 h 3075806"/>
              <a:gd name="connsiteX3-137" fmla="*/ 1498551 w 7445266"/>
              <a:gd name="connsiteY3-138" fmla="*/ 3075806 h 3075806"/>
              <a:gd name="connsiteX4-139" fmla="*/ 0 w 7445266"/>
              <a:gd name="connsiteY4-140" fmla="*/ 3075806 h 3075806"/>
              <a:gd name="connsiteX0-141" fmla="*/ 0 w 7445266"/>
              <a:gd name="connsiteY0-142" fmla="*/ 3075806 h 3075806"/>
              <a:gd name="connsiteX1-143" fmla="*/ 7445266 w 7445266"/>
              <a:gd name="connsiteY1-144" fmla="*/ 0 h 3075806"/>
              <a:gd name="connsiteX2-145" fmla="*/ 7445266 w 7445266"/>
              <a:gd name="connsiteY2-146" fmla="*/ 3075806 h 3075806"/>
              <a:gd name="connsiteX3-147" fmla="*/ 1498551 w 7445266"/>
              <a:gd name="connsiteY3-148" fmla="*/ 3075806 h 3075806"/>
              <a:gd name="connsiteX4-149" fmla="*/ 0 w 7445266"/>
              <a:gd name="connsiteY4-150" fmla="*/ 3075806 h 3075806"/>
              <a:gd name="connsiteX0-151" fmla="*/ 0 w 7445266"/>
              <a:gd name="connsiteY0-152" fmla="*/ 3075806 h 3075806"/>
              <a:gd name="connsiteX1-153" fmla="*/ 7445266 w 7445266"/>
              <a:gd name="connsiteY1-154" fmla="*/ 0 h 3075806"/>
              <a:gd name="connsiteX2-155" fmla="*/ 7445266 w 7445266"/>
              <a:gd name="connsiteY2-156" fmla="*/ 3075806 h 3075806"/>
              <a:gd name="connsiteX3-157" fmla="*/ 1498551 w 7445266"/>
              <a:gd name="connsiteY3-158" fmla="*/ 3075806 h 3075806"/>
              <a:gd name="connsiteX4-159" fmla="*/ 0 w 7445266"/>
              <a:gd name="connsiteY4-160" fmla="*/ 3075806 h 3075806"/>
              <a:gd name="connsiteX0-161" fmla="*/ 0 w 7445266"/>
              <a:gd name="connsiteY0-162" fmla="*/ 5143500 h 5143500"/>
              <a:gd name="connsiteX1-163" fmla="*/ 7445266 w 7445266"/>
              <a:gd name="connsiteY1-164" fmla="*/ 0 h 5143500"/>
              <a:gd name="connsiteX2-165" fmla="*/ 7445266 w 7445266"/>
              <a:gd name="connsiteY2-166" fmla="*/ 5143500 h 5143500"/>
              <a:gd name="connsiteX3-167" fmla="*/ 1498551 w 7445266"/>
              <a:gd name="connsiteY3-168" fmla="*/ 5143500 h 5143500"/>
              <a:gd name="connsiteX4-169" fmla="*/ 0 w 7445266"/>
              <a:gd name="connsiteY4-170" fmla="*/ 5143500 h 5143500"/>
              <a:gd name="connsiteX0-171" fmla="*/ 0 w 7445266"/>
              <a:gd name="connsiteY0-172" fmla="*/ 5143500 h 5143500"/>
              <a:gd name="connsiteX1-173" fmla="*/ 7445266 w 7445266"/>
              <a:gd name="connsiteY1-174" fmla="*/ 0 h 5143500"/>
              <a:gd name="connsiteX2-175" fmla="*/ 7445266 w 7445266"/>
              <a:gd name="connsiteY2-176" fmla="*/ 5143500 h 5143500"/>
              <a:gd name="connsiteX3-177" fmla="*/ 1498551 w 7445266"/>
              <a:gd name="connsiteY3-178" fmla="*/ 5143500 h 5143500"/>
              <a:gd name="connsiteX4-179" fmla="*/ 0 w 7445266"/>
              <a:gd name="connsiteY4-180" fmla="*/ 5143500 h 5143500"/>
              <a:gd name="connsiteX0-181" fmla="*/ 0 w 7445266"/>
              <a:gd name="connsiteY0-182" fmla="*/ 5143500 h 5143500"/>
              <a:gd name="connsiteX1-183" fmla="*/ 7445266 w 7445266"/>
              <a:gd name="connsiteY1-184" fmla="*/ 0 h 5143500"/>
              <a:gd name="connsiteX2-185" fmla="*/ 7445266 w 7445266"/>
              <a:gd name="connsiteY2-186" fmla="*/ 5143500 h 5143500"/>
              <a:gd name="connsiteX3-187" fmla="*/ 1498551 w 7445266"/>
              <a:gd name="connsiteY3-188" fmla="*/ 5143500 h 5143500"/>
              <a:gd name="connsiteX4-189" fmla="*/ 0 w 7445266"/>
              <a:gd name="connsiteY4-190" fmla="*/ 5143500 h 5143500"/>
              <a:gd name="connsiteX0-191" fmla="*/ 0 w 7445266"/>
              <a:gd name="connsiteY0-192" fmla="*/ 5143500 h 5143500"/>
              <a:gd name="connsiteX1-193" fmla="*/ 7445266 w 7445266"/>
              <a:gd name="connsiteY1-194" fmla="*/ 0 h 5143500"/>
              <a:gd name="connsiteX2-195" fmla="*/ 7445266 w 7445266"/>
              <a:gd name="connsiteY2-196" fmla="*/ 5143500 h 5143500"/>
              <a:gd name="connsiteX3-197" fmla="*/ 1498551 w 7445266"/>
              <a:gd name="connsiteY3-198" fmla="*/ 5143500 h 5143500"/>
              <a:gd name="connsiteX4-199" fmla="*/ 0 w 7445266"/>
              <a:gd name="connsiteY4-200" fmla="*/ 5143500 h 5143500"/>
              <a:gd name="connsiteX0-201" fmla="*/ 0 w 7445266"/>
              <a:gd name="connsiteY0-202" fmla="*/ 5143500 h 5143500"/>
              <a:gd name="connsiteX1-203" fmla="*/ 7445266 w 7445266"/>
              <a:gd name="connsiteY1-204" fmla="*/ 0 h 5143500"/>
              <a:gd name="connsiteX2-205" fmla="*/ 7445266 w 7445266"/>
              <a:gd name="connsiteY2-206" fmla="*/ 5143500 h 5143500"/>
              <a:gd name="connsiteX3-207" fmla="*/ 1498551 w 7445266"/>
              <a:gd name="connsiteY3-208" fmla="*/ 5143500 h 5143500"/>
              <a:gd name="connsiteX4-209" fmla="*/ 0 w 7445266"/>
              <a:gd name="connsiteY4-210" fmla="*/ 5143500 h 5143500"/>
              <a:gd name="connsiteX0-211" fmla="*/ 0 w 7445266"/>
              <a:gd name="connsiteY0-212" fmla="*/ 5143500 h 5143500"/>
              <a:gd name="connsiteX1-213" fmla="*/ 7445266 w 7445266"/>
              <a:gd name="connsiteY1-214" fmla="*/ 0 h 5143500"/>
              <a:gd name="connsiteX2-215" fmla="*/ 7445266 w 7445266"/>
              <a:gd name="connsiteY2-216" fmla="*/ 5143500 h 5143500"/>
              <a:gd name="connsiteX3-217" fmla="*/ 1498551 w 7445266"/>
              <a:gd name="connsiteY3-218" fmla="*/ 5143500 h 5143500"/>
              <a:gd name="connsiteX4-219" fmla="*/ 0 w 7445266"/>
              <a:gd name="connsiteY4-220" fmla="*/ 5143500 h 5143500"/>
              <a:gd name="connsiteX0-221" fmla="*/ 0 w 7445266"/>
              <a:gd name="connsiteY0-222" fmla="*/ 5143500 h 5143500"/>
              <a:gd name="connsiteX1-223" fmla="*/ 7445266 w 7445266"/>
              <a:gd name="connsiteY1-224" fmla="*/ 0 h 5143500"/>
              <a:gd name="connsiteX2-225" fmla="*/ 7445266 w 7445266"/>
              <a:gd name="connsiteY2-226" fmla="*/ 5143500 h 5143500"/>
              <a:gd name="connsiteX3-227" fmla="*/ 1498551 w 7445266"/>
              <a:gd name="connsiteY3-228" fmla="*/ 5143500 h 5143500"/>
              <a:gd name="connsiteX4-229" fmla="*/ 0 w 7445266"/>
              <a:gd name="connsiteY4-230" fmla="*/ 5143500 h 5143500"/>
              <a:gd name="connsiteX0-231" fmla="*/ 0 w 7445266"/>
              <a:gd name="connsiteY0-232" fmla="*/ 5143500 h 5143500"/>
              <a:gd name="connsiteX1-233" fmla="*/ 7445266 w 7445266"/>
              <a:gd name="connsiteY1-234" fmla="*/ 0 h 5143500"/>
              <a:gd name="connsiteX2-235" fmla="*/ 7445266 w 7445266"/>
              <a:gd name="connsiteY2-236" fmla="*/ 5143500 h 5143500"/>
              <a:gd name="connsiteX3-237" fmla="*/ 1498551 w 7445266"/>
              <a:gd name="connsiteY3-238" fmla="*/ 5143500 h 5143500"/>
              <a:gd name="connsiteX4-239" fmla="*/ 0 w 7445266"/>
              <a:gd name="connsiteY4-240" fmla="*/ 5143500 h 5143500"/>
              <a:gd name="connsiteX0-241" fmla="*/ 0 w 7445266"/>
              <a:gd name="connsiteY0-242" fmla="*/ 5143500 h 5143500"/>
              <a:gd name="connsiteX1-243" fmla="*/ 7445266 w 7445266"/>
              <a:gd name="connsiteY1-244" fmla="*/ 0 h 5143500"/>
              <a:gd name="connsiteX2-245" fmla="*/ 7445266 w 7445266"/>
              <a:gd name="connsiteY2-246" fmla="*/ 5143500 h 5143500"/>
              <a:gd name="connsiteX3-247" fmla="*/ 1498551 w 7445266"/>
              <a:gd name="connsiteY3-248" fmla="*/ 5143500 h 5143500"/>
              <a:gd name="connsiteX4-249" fmla="*/ 0 w 7445266"/>
              <a:gd name="connsiteY4-250" fmla="*/ 5143500 h 5143500"/>
              <a:gd name="connsiteX0-251" fmla="*/ 0 w 7445266"/>
              <a:gd name="connsiteY0-252" fmla="*/ 5143500 h 5143500"/>
              <a:gd name="connsiteX1-253" fmla="*/ 7445266 w 7445266"/>
              <a:gd name="connsiteY1-254" fmla="*/ 0 h 5143500"/>
              <a:gd name="connsiteX2-255" fmla="*/ 7445266 w 7445266"/>
              <a:gd name="connsiteY2-256" fmla="*/ 5143500 h 5143500"/>
              <a:gd name="connsiteX3-257" fmla="*/ 1498551 w 7445266"/>
              <a:gd name="connsiteY3-258" fmla="*/ 5143500 h 5143500"/>
              <a:gd name="connsiteX4-259" fmla="*/ 0 w 7445266"/>
              <a:gd name="connsiteY4-260" fmla="*/ 5143500 h 5143500"/>
              <a:gd name="connsiteX0-261" fmla="*/ 0 w 7445266"/>
              <a:gd name="connsiteY0-262" fmla="*/ 5143500 h 5143500"/>
              <a:gd name="connsiteX1-263" fmla="*/ 7445266 w 7445266"/>
              <a:gd name="connsiteY1-264" fmla="*/ 0 h 5143500"/>
              <a:gd name="connsiteX2-265" fmla="*/ 7445266 w 7445266"/>
              <a:gd name="connsiteY2-266" fmla="*/ 5143500 h 5143500"/>
              <a:gd name="connsiteX3-267" fmla="*/ 1498551 w 7445266"/>
              <a:gd name="connsiteY3-268" fmla="*/ 5143500 h 5143500"/>
              <a:gd name="connsiteX4-269" fmla="*/ 0 w 7445266"/>
              <a:gd name="connsiteY4-270" fmla="*/ 5143500 h 5143500"/>
              <a:gd name="connsiteX0-271" fmla="*/ 0 w 7445266"/>
              <a:gd name="connsiteY0-272" fmla="*/ 1995686 h 2322850"/>
              <a:gd name="connsiteX1-273" fmla="*/ 7445266 w 7445266"/>
              <a:gd name="connsiteY1-274" fmla="*/ 0 h 2322850"/>
              <a:gd name="connsiteX2-275" fmla="*/ 7445266 w 7445266"/>
              <a:gd name="connsiteY2-276" fmla="*/ 1995686 h 2322850"/>
              <a:gd name="connsiteX3-277" fmla="*/ 1498551 w 7445266"/>
              <a:gd name="connsiteY3-278" fmla="*/ 1995686 h 2322850"/>
              <a:gd name="connsiteX4-279" fmla="*/ 0 w 7445266"/>
              <a:gd name="connsiteY4-280" fmla="*/ 1995686 h 2322850"/>
              <a:gd name="connsiteX0-281" fmla="*/ 0 w 7445266"/>
              <a:gd name="connsiteY0-282" fmla="*/ 1347614 h 2322850"/>
              <a:gd name="connsiteX1-283" fmla="*/ 7445266 w 7445266"/>
              <a:gd name="connsiteY1-284" fmla="*/ 0 h 2322850"/>
              <a:gd name="connsiteX2-285" fmla="*/ 7445266 w 7445266"/>
              <a:gd name="connsiteY2-286" fmla="*/ 1347614 h 2322850"/>
              <a:gd name="connsiteX3-287" fmla="*/ 1498551 w 7445266"/>
              <a:gd name="connsiteY3-288" fmla="*/ 1347614 h 2322850"/>
              <a:gd name="connsiteX4-289" fmla="*/ 0 w 7445266"/>
              <a:gd name="connsiteY4-290" fmla="*/ 1347614 h 2322850"/>
              <a:gd name="connsiteX0-291" fmla="*/ 0 w 7445266"/>
              <a:gd name="connsiteY0-292" fmla="*/ 987574 h 2322850"/>
              <a:gd name="connsiteX1-293" fmla="*/ 7445266 w 7445266"/>
              <a:gd name="connsiteY1-294" fmla="*/ 0 h 2322850"/>
              <a:gd name="connsiteX2-295" fmla="*/ 7445266 w 7445266"/>
              <a:gd name="connsiteY2-296" fmla="*/ 987574 h 2322850"/>
              <a:gd name="connsiteX3-297" fmla="*/ 1498551 w 7445266"/>
              <a:gd name="connsiteY3-298" fmla="*/ 987574 h 2322850"/>
              <a:gd name="connsiteX4-299" fmla="*/ 0 w 7445266"/>
              <a:gd name="connsiteY4-300" fmla="*/ 987574 h 2322850"/>
              <a:gd name="connsiteX0-301" fmla="*/ 0 w 7445266"/>
              <a:gd name="connsiteY0-302" fmla="*/ 771550 h 2322850"/>
              <a:gd name="connsiteX1-303" fmla="*/ 7445266 w 7445266"/>
              <a:gd name="connsiteY1-304" fmla="*/ 0 h 2322850"/>
              <a:gd name="connsiteX2-305" fmla="*/ 7445266 w 7445266"/>
              <a:gd name="connsiteY2-306" fmla="*/ 771550 h 2322850"/>
              <a:gd name="connsiteX3-307" fmla="*/ 1498551 w 7445266"/>
              <a:gd name="connsiteY3-308" fmla="*/ 771550 h 2322850"/>
              <a:gd name="connsiteX4-309" fmla="*/ 0 w 7445266"/>
              <a:gd name="connsiteY4-310" fmla="*/ 771550 h 2322850"/>
              <a:gd name="connsiteX0-311" fmla="*/ 0 w 7445266"/>
              <a:gd name="connsiteY0-312" fmla="*/ 915566 h 2322850"/>
              <a:gd name="connsiteX1-313" fmla="*/ 7445266 w 7445266"/>
              <a:gd name="connsiteY1-314" fmla="*/ 0 h 2322850"/>
              <a:gd name="connsiteX2-315" fmla="*/ 7445266 w 7445266"/>
              <a:gd name="connsiteY2-316" fmla="*/ 915566 h 2322850"/>
              <a:gd name="connsiteX3-317" fmla="*/ 1498551 w 7445266"/>
              <a:gd name="connsiteY3-318" fmla="*/ 915566 h 2322850"/>
              <a:gd name="connsiteX4-319" fmla="*/ 0 w 7445266"/>
              <a:gd name="connsiteY4-320" fmla="*/ 915566 h 2322850"/>
              <a:gd name="connsiteX0-321" fmla="*/ 0 w 7445266"/>
              <a:gd name="connsiteY0-322" fmla="*/ 915566 h 1322030"/>
              <a:gd name="connsiteX1-323" fmla="*/ 7445266 w 7445266"/>
              <a:gd name="connsiteY1-324" fmla="*/ 0 h 1322030"/>
              <a:gd name="connsiteX2-325" fmla="*/ 7445266 w 7445266"/>
              <a:gd name="connsiteY2-326" fmla="*/ 915566 h 1322030"/>
              <a:gd name="connsiteX3-327" fmla="*/ 1498551 w 7445266"/>
              <a:gd name="connsiteY3-328" fmla="*/ 915566 h 1322030"/>
              <a:gd name="connsiteX4-329" fmla="*/ 0 w 7445266"/>
              <a:gd name="connsiteY4-330" fmla="*/ 915566 h 1322030"/>
              <a:gd name="connsiteX0-331" fmla="*/ 0 w 7445266"/>
              <a:gd name="connsiteY0-332" fmla="*/ 915566 h 1322030"/>
              <a:gd name="connsiteX1-333" fmla="*/ 7445266 w 7445266"/>
              <a:gd name="connsiteY1-334" fmla="*/ 0 h 1322030"/>
              <a:gd name="connsiteX2-335" fmla="*/ 7445266 w 7445266"/>
              <a:gd name="connsiteY2-336" fmla="*/ 915566 h 1322030"/>
              <a:gd name="connsiteX3-337" fmla="*/ 5151712 w 7445266"/>
              <a:gd name="connsiteY3-338" fmla="*/ 915566 h 1322030"/>
              <a:gd name="connsiteX4-339" fmla="*/ 0 w 7445266"/>
              <a:gd name="connsiteY4-340" fmla="*/ 915566 h 1322030"/>
              <a:gd name="connsiteX0-341" fmla="*/ 0 w 3179004"/>
              <a:gd name="connsiteY0-342" fmla="*/ 792088 h 1322030"/>
              <a:gd name="connsiteX1-343" fmla="*/ 3179004 w 3179004"/>
              <a:gd name="connsiteY1-344" fmla="*/ 0 h 1322030"/>
              <a:gd name="connsiteX2-345" fmla="*/ 3179004 w 3179004"/>
              <a:gd name="connsiteY2-346" fmla="*/ 915566 h 1322030"/>
              <a:gd name="connsiteX3-347" fmla="*/ 885450 w 3179004"/>
              <a:gd name="connsiteY3-348" fmla="*/ 915566 h 1322030"/>
              <a:gd name="connsiteX4-349" fmla="*/ 0 w 3179004"/>
              <a:gd name="connsiteY4-350" fmla="*/ 792088 h 1322030"/>
              <a:gd name="connsiteX0-351" fmla="*/ 0 w 3179004"/>
              <a:gd name="connsiteY0-352" fmla="*/ 792088 h 1322030"/>
              <a:gd name="connsiteX1-353" fmla="*/ 3179004 w 3179004"/>
              <a:gd name="connsiteY1-354" fmla="*/ 0 h 1322030"/>
              <a:gd name="connsiteX2-355" fmla="*/ 3179004 w 3179004"/>
              <a:gd name="connsiteY2-356" fmla="*/ 915566 h 1322030"/>
              <a:gd name="connsiteX3-357" fmla="*/ 1046441 w 3179004"/>
              <a:gd name="connsiteY3-358" fmla="*/ 1296144 h 1322030"/>
              <a:gd name="connsiteX4-359" fmla="*/ 0 w 3179004"/>
              <a:gd name="connsiteY4-360" fmla="*/ 792088 h 1322030"/>
              <a:gd name="connsiteX0-361" fmla="*/ 0 w 3179004"/>
              <a:gd name="connsiteY0-362" fmla="*/ 915566 h 1322030"/>
              <a:gd name="connsiteX1-363" fmla="*/ 3179004 w 3179004"/>
              <a:gd name="connsiteY1-364" fmla="*/ 0 h 1322030"/>
              <a:gd name="connsiteX2-365" fmla="*/ 3179004 w 3179004"/>
              <a:gd name="connsiteY2-366" fmla="*/ 915566 h 1322030"/>
              <a:gd name="connsiteX3-367" fmla="*/ 1046441 w 3179004"/>
              <a:gd name="connsiteY3-368" fmla="*/ 1296144 h 1322030"/>
              <a:gd name="connsiteX4-369" fmla="*/ 0 w 3179004"/>
              <a:gd name="connsiteY4-370" fmla="*/ 915566 h 1322030"/>
              <a:gd name="connsiteX0-371" fmla="*/ 0 w 3179004"/>
              <a:gd name="connsiteY0-372" fmla="*/ 915566 h 1322030"/>
              <a:gd name="connsiteX1-373" fmla="*/ 3179004 w 3179004"/>
              <a:gd name="connsiteY1-374" fmla="*/ 0 h 1322030"/>
              <a:gd name="connsiteX2-375" fmla="*/ 3179004 w 3179004"/>
              <a:gd name="connsiteY2-376" fmla="*/ 915566 h 1322030"/>
              <a:gd name="connsiteX3-377" fmla="*/ 1046441 w 3179004"/>
              <a:gd name="connsiteY3-378" fmla="*/ 1296144 h 1322030"/>
              <a:gd name="connsiteX4-379" fmla="*/ 0 w 3179004"/>
              <a:gd name="connsiteY4-380" fmla="*/ 915566 h 1322030"/>
              <a:gd name="connsiteX0-381" fmla="*/ 0 w 3179004"/>
              <a:gd name="connsiteY0-382" fmla="*/ 915566 h 1296144"/>
              <a:gd name="connsiteX1-383" fmla="*/ 3179004 w 3179004"/>
              <a:gd name="connsiteY1-384" fmla="*/ 0 h 1296144"/>
              <a:gd name="connsiteX2-385" fmla="*/ 3179004 w 3179004"/>
              <a:gd name="connsiteY2-386" fmla="*/ 915566 h 1296144"/>
              <a:gd name="connsiteX3-387" fmla="*/ 1046441 w 3179004"/>
              <a:gd name="connsiteY3-388" fmla="*/ 1296144 h 1296144"/>
              <a:gd name="connsiteX4-389" fmla="*/ 0 w 3179004"/>
              <a:gd name="connsiteY4-390" fmla="*/ 915566 h 1296144"/>
              <a:gd name="connsiteX0-391" fmla="*/ 0 w 3179004"/>
              <a:gd name="connsiteY0-392" fmla="*/ 915566 h 1296144"/>
              <a:gd name="connsiteX1-393" fmla="*/ 3179004 w 3179004"/>
              <a:gd name="connsiteY1-394" fmla="*/ 0 h 1296144"/>
              <a:gd name="connsiteX2-395" fmla="*/ 3179004 w 3179004"/>
              <a:gd name="connsiteY2-396" fmla="*/ 915566 h 1296144"/>
              <a:gd name="connsiteX3-397" fmla="*/ 1046441 w 3179004"/>
              <a:gd name="connsiteY3-398" fmla="*/ 1296144 h 1296144"/>
              <a:gd name="connsiteX4-399" fmla="*/ 0 w 3179004"/>
              <a:gd name="connsiteY4-400" fmla="*/ 915566 h 1296144"/>
              <a:gd name="connsiteX0-401" fmla="*/ 0 w 3179004"/>
              <a:gd name="connsiteY0-402" fmla="*/ 915566 h 1296144"/>
              <a:gd name="connsiteX1-403" fmla="*/ 3179004 w 3179004"/>
              <a:gd name="connsiteY1-404" fmla="*/ 0 h 1296144"/>
              <a:gd name="connsiteX2-405" fmla="*/ 3179004 w 3179004"/>
              <a:gd name="connsiteY2-406" fmla="*/ 915566 h 1296144"/>
              <a:gd name="connsiteX3-407" fmla="*/ 1046441 w 3179004"/>
              <a:gd name="connsiteY3-408" fmla="*/ 1296144 h 1296144"/>
              <a:gd name="connsiteX4-409" fmla="*/ 0 w 3179004"/>
              <a:gd name="connsiteY4-410" fmla="*/ 915566 h 1296144"/>
              <a:gd name="connsiteX0-411" fmla="*/ 0 w 3179004"/>
              <a:gd name="connsiteY0-412" fmla="*/ 915566 h 1296144"/>
              <a:gd name="connsiteX1-413" fmla="*/ 3179004 w 3179004"/>
              <a:gd name="connsiteY1-414" fmla="*/ 0 h 1296144"/>
              <a:gd name="connsiteX2-415" fmla="*/ 3179004 w 3179004"/>
              <a:gd name="connsiteY2-416" fmla="*/ 915566 h 1296144"/>
              <a:gd name="connsiteX3-417" fmla="*/ 1046441 w 3179004"/>
              <a:gd name="connsiteY3-418" fmla="*/ 1296144 h 1296144"/>
              <a:gd name="connsiteX4-419" fmla="*/ 0 w 3179004"/>
              <a:gd name="connsiteY4-420" fmla="*/ 915566 h 1296144"/>
              <a:gd name="connsiteX0-421" fmla="*/ 0 w 3179004"/>
              <a:gd name="connsiteY0-422" fmla="*/ 915566 h 1296144"/>
              <a:gd name="connsiteX1-423" fmla="*/ 3179004 w 3179004"/>
              <a:gd name="connsiteY1-424" fmla="*/ 0 h 1296144"/>
              <a:gd name="connsiteX2-425" fmla="*/ 3179004 w 3179004"/>
              <a:gd name="connsiteY2-426" fmla="*/ 915566 h 1296144"/>
              <a:gd name="connsiteX3-427" fmla="*/ 1046441 w 3179004"/>
              <a:gd name="connsiteY3-428" fmla="*/ 1296144 h 1296144"/>
              <a:gd name="connsiteX4-429" fmla="*/ 0 w 3179004"/>
              <a:gd name="connsiteY4-430" fmla="*/ 915566 h 1296144"/>
              <a:gd name="connsiteX0-431" fmla="*/ 0 w 3259499"/>
              <a:gd name="connsiteY0-432" fmla="*/ 915566 h 1296144"/>
              <a:gd name="connsiteX1-433" fmla="*/ 3259499 w 3259499"/>
              <a:gd name="connsiteY1-434" fmla="*/ 0 h 1296144"/>
              <a:gd name="connsiteX2-435" fmla="*/ 3259499 w 3259499"/>
              <a:gd name="connsiteY2-436" fmla="*/ 915566 h 1296144"/>
              <a:gd name="connsiteX3-437" fmla="*/ 1126936 w 3259499"/>
              <a:gd name="connsiteY3-438" fmla="*/ 1296144 h 1296144"/>
              <a:gd name="connsiteX4-439" fmla="*/ 0 w 3259499"/>
              <a:gd name="connsiteY4-440" fmla="*/ 915566 h 1296144"/>
              <a:gd name="connsiteX0-441" fmla="*/ 0 w 3259499"/>
              <a:gd name="connsiteY0-442" fmla="*/ 915566 h 1296144"/>
              <a:gd name="connsiteX1-443" fmla="*/ 3259499 w 3259499"/>
              <a:gd name="connsiteY1-444" fmla="*/ 0 h 1296144"/>
              <a:gd name="connsiteX2-445" fmla="*/ 3259499 w 3259499"/>
              <a:gd name="connsiteY2-446" fmla="*/ 915566 h 1296144"/>
              <a:gd name="connsiteX3-447" fmla="*/ 1126936 w 3259499"/>
              <a:gd name="connsiteY3-448" fmla="*/ 1296144 h 1296144"/>
              <a:gd name="connsiteX4-449" fmla="*/ 0 w 3259499"/>
              <a:gd name="connsiteY4-450" fmla="*/ 915566 h 1296144"/>
              <a:gd name="connsiteX0-451" fmla="*/ 0 w 3259499"/>
              <a:gd name="connsiteY0-452" fmla="*/ 915566 h 1296144"/>
              <a:gd name="connsiteX1-453" fmla="*/ 3259499 w 3259499"/>
              <a:gd name="connsiteY1-454" fmla="*/ 0 h 1296144"/>
              <a:gd name="connsiteX2-455" fmla="*/ 3259499 w 3259499"/>
              <a:gd name="connsiteY2-456" fmla="*/ 915566 h 1296144"/>
              <a:gd name="connsiteX3-457" fmla="*/ 1126936 w 3259499"/>
              <a:gd name="connsiteY3-458" fmla="*/ 1296144 h 1296144"/>
              <a:gd name="connsiteX4-459" fmla="*/ 0 w 3259499"/>
              <a:gd name="connsiteY4-460" fmla="*/ 915566 h 1296144"/>
              <a:gd name="connsiteX0-461" fmla="*/ 0 w 3259499"/>
              <a:gd name="connsiteY0-462" fmla="*/ 915566 h 1296144"/>
              <a:gd name="connsiteX1-463" fmla="*/ 3259499 w 3259499"/>
              <a:gd name="connsiteY1-464" fmla="*/ 0 h 1296144"/>
              <a:gd name="connsiteX2-465" fmla="*/ 3259499 w 3259499"/>
              <a:gd name="connsiteY2-466" fmla="*/ 915566 h 1296144"/>
              <a:gd name="connsiteX3-467" fmla="*/ 1126936 w 3259499"/>
              <a:gd name="connsiteY3-468" fmla="*/ 1296144 h 1296144"/>
              <a:gd name="connsiteX4-469" fmla="*/ 0 w 3259499"/>
              <a:gd name="connsiteY4-470" fmla="*/ 915566 h 1296144"/>
              <a:gd name="connsiteX0-471" fmla="*/ 0 w 3259499"/>
              <a:gd name="connsiteY0-472" fmla="*/ 915566 h 1296144"/>
              <a:gd name="connsiteX1-473" fmla="*/ 3259499 w 3259499"/>
              <a:gd name="connsiteY1-474" fmla="*/ 0 h 1296144"/>
              <a:gd name="connsiteX2-475" fmla="*/ 3259499 w 3259499"/>
              <a:gd name="connsiteY2-476" fmla="*/ 915566 h 1296144"/>
              <a:gd name="connsiteX3-477" fmla="*/ 1126936 w 3259499"/>
              <a:gd name="connsiteY3-478" fmla="*/ 1296144 h 1296144"/>
              <a:gd name="connsiteX4-479" fmla="*/ 0 w 3259499"/>
              <a:gd name="connsiteY4-480" fmla="*/ 915566 h 1296144"/>
              <a:gd name="connsiteX0-481" fmla="*/ 0 w 3259499"/>
              <a:gd name="connsiteY0-482" fmla="*/ 915566 h 1296144"/>
              <a:gd name="connsiteX1-483" fmla="*/ 3259499 w 3259499"/>
              <a:gd name="connsiteY1-484" fmla="*/ 0 h 1296144"/>
              <a:gd name="connsiteX2-485" fmla="*/ 3259499 w 3259499"/>
              <a:gd name="connsiteY2-486" fmla="*/ 915566 h 1296144"/>
              <a:gd name="connsiteX3-487" fmla="*/ 1126936 w 3259499"/>
              <a:gd name="connsiteY3-488" fmla="*/ 1296144 h 1296144"/>
              <a:gd name="connsiteX4-489" fmla="*/ 0 w 3259499"/>
              <a:gd name="connsiteY4-490" fmla="*/ 915566 h 1296144"/>
              <a:gd name="connsiteX0-491" fmla="*/ 0 w 3259499"/>
              <a:gd name="connsiteY0-492" fmla="*/ 915566 h 1296144"/>
              <a:gd name="connsiteX1-493" fmla="*/ 3259499 w 3259499"/>
              <a:gd name="connsiteY1-494" fmla="*/ 0 h 1296144"/>
              <a:gd name="connsiteX2-495" fmla="*/ 3259499 w 3259499"/>
              <a:gd name="connsiteY2-496" fmla="*/ 915566 h 1296144"/>
              <a:gd name="connsiteX3-497" fmla="*/ 1126936 w 3259499"/>
              <a:gd name="connsiteY3-498" fmla="*/ 1296144 h 1296144"/>
              <a:gd name="connsiteX4-499" fmla="*/ 0 w 3259499"/>
              <a:gd name="connsiteY4-500" fmla="*/ 915566 h 1296144"/>
              <a:gd name="connsiteX0-501" fmla="*/ 0 w 3259499"/>
              <a:gd name="connsiteY0-502" fmla="*/ 915566 h 1008112"/>
              <a:gd name="connsiteX1-503" fmla="*/ 3259499 w 3259499"/>
              <a:gd name="connsiteY1-504" fmla="*/ 0 h 1008112"/>
              <a:gd name="connsiteX2-505" fmla="*/ 3259499 w 3259499"/>
              <a:gd name="connsiteY2-506" fmla="*/ 915566 h 1008112"/>
              <a:gd name="connsiteX3-507" fmla="*/ 1126937 w 3259499"/>
              <a:gd name="connsiteY3-508" fmla="*/ 1008112 h 1008112"/>
              <a:gd name="connsiteX4-509" fmla="*/ 0 w 3259499"/>
              <a:gd name="connsiteY4-510" fmla="*/ 915566 h 1008112"/>
              <a:gd name="connsiteX0-511" fmla="*/ 0 w 3259499"/>
              <a:gd name="connsiteY0-512" fmla="*/ 915566 h 915566"/>
              <a:gd name="connsiteX1-513" fmla="*/ 3259499 w 3259499"/>
              <a:gd name="connsiteY1-514" fmla="*/ 0 h 915566"/>
              <a:gd name="connsiteX2-515" fmla="*/ 3259499 w 3259499"/>
              <a:gd name="connsiteY2-516" fmla="*/ 915566 h 915566"/>
              <a:gd name="connsiteX3-517" fmla="*/ 1126937 w 3259499"/>
              <a:gd name="connsiteY3-518" fmla="*/ 915566 h 915566"/>
              <a:gd name="connsiteX4-519" fmla="*/ 0 w 3259499"/>
              <a:gd name="connsiteY4-520" fmla="*/ 915566 h 915566"/>
              <a:gd name="connsiteX0-521" fmla="*/ 0 w 3259499"/>
              <a:gd name="connsiteY0-522" fmla="*/ 915566 h 915566"/>
              <a:gd name="connsiteX1-523" fmla="*/ 3259499 w 3259499"/>
              <a:gd name="connsiteY1-524" fmla="*/ 0 h 915566"/>
              <a:gd name="connsiteX2-525" fmla="*/ 3259499 w 3259499"/>
              <a:gd name="connsiteY2-526" fmla="*/ 915566 h 915566"/>
              <a:gd name="connsiteX3-527" fmla="*/ 1126937 w 3259499"/>
              <a:gd name="connsiteY3-528" fmla="*/ 915566 h 915566"/>
              <a:gd name="connsiteX4-529" fmla="*/ 0 w 3259499"/>
              <a:gd name="connsiteY4-530" fmla="*/ 915566 h 915566"/>
              <a:gd name="connsiteX0-531" fmla="*/ 0 w 3259499"/>
              <a:gd name="connsiteY0-532" fmla="*/ 915566 h 915566"/>
              <a:gd name="connsiteX1-533" fmla="*/ 3259499 w 3259499"/>
              <a:gd name="connsiteY1-534" fmla="*/ 0 h 915566"/>
              <a:gd name="connsiteX2-535" fmla="*/ 3259499 w 3259499"/>
              <a:gd name="connsiteY2-536" fmla="*/ 915566 h 915566"/>
              <a:gd name="connsiteX3-537" fmla="*/ 1126937 w 3259499"/>
              <a:gd name="connsiteY3-538" fmla="*/ 915566 h 915566"/>
              <a:gd name="connsiteX4-539" fmla="*/ 0 w 3259499"/>
              <a:gd name="connsiteY4-540" fmla="*/ 915566 h 915566"/>
              <a:gd name="connsiteX0-541" fmla="*/ 0 w 3259499"/>
              <a:gd name="connsiteY0-542" fmla="*/ 982324 h 982324"/>
              <a:gd name="connsiteX1-543" fmla="*/ 3259499 w 3259499"/>
              <a:gd name="connsiteY1-544" fmla="*/ 0 h 982324"/>
              <a:gd name="connsiteX2-545" fmla="*/ 3259499 w 3259499"/>
              <a:gd name="connsiteY2-546" fmla="*/ 982324 h 982324"/>
              <a:gd name="connsiteX3-547" fmla="*/ 1126937 w 3259499"/>
              <a:gd name="connsiteY3-548" fmla="*/ 982324 h 982324"/>
              <a:gd name="connsiteX4-549" fmla="*/ 0 w 3259499"/>
              <a:gd name="connsiteY4-550" fmla="*/ 982324 h 982324"/>
              <a:gd name="connsiteX0-551" fmla="*/ 0 w 3259499"/>
              <a:gd name="connsiteY0-552" fmla="*/ 3318841 h 3318841"/>
              <a:gd name="connsiteX1-553" fmla="*/ 3259499 w 3259499"/>
              <a:gd name="connsiteY1-554" fmla="*/ 0 h 3318841"/>
              <a:gd name="connsiteX2-555" fmla="*/ 3259499 w 3259499"/>
              <a:gd name="connsiteY2-556" fmla="*/ 3318841 h 3318841"/>
              <a:gd name="connsiteX3-557" fmla="*/ 1126937 w 3259499"/>
              <a:gd name="connsiteY3-558" fmla="*/ 3318841 h 3318841"/>
              <a:gd name="connsiteX4-559" fmla="*/ 0 w 3259499"/>
              <a:gd name="connsiteY4-560" fmla="*/ 3318841 h 3318841"/>
              <a:gd name="connsiteX0-561" fmla="*/ 0 w 5674363"/>
              <a:gd name="connsiteY0-562" fmla="*/ 3318841 h 3318841"/>
              <a:gd name="connsiteX1-563" fmla="*/ 5674363 w 5674363"/>
              <a:gd name="connsiteY1-564" fmla="*/ 0 h 3318841"/>
              <a:gd name="connsiteX2-565" fmla="*/ 5674363 w 5674363"/>
              <a:gd name="connsiteY2-566" fmla="*/ 3318841 h 3318841"/>
              <a:gd name="connsiteX3-567" fmla="*/ 3541801 w 5674363"/>
              <a:gd name="connsiteY3-568" fmla="*/ 3318841 h 3318841"/>
              <a:gd name="connsiteX4-569" fmla="*/ 0 w 5674363"/>
              <a:gd name="connsiteY4-570" fmla="*/ 3318841 h 3318841"/>
              <a:gd name="connsiteX0-571" fmla="*/ 0 w 5674363"/>
              <a:gd name="connsiteY0-572" fmla="*/ 2384234 h 2384234"/>
              <a:gd name="connsiteX1-573" fmla="*/ 5674363 w 5674363"/>
              <a:gd name="connsiteY1-574" fmla="*/ 0 h 2384234"/>
              <a:gd name="connsiteX2-575" fmla="*/ 5674363 w 5674363"/>
              <a:gd name="connsiteY2-576" fmla="*/ 2384234 h 2384234"/>
              <a:gd name="connsiteX3-577" fmla="*/ 3541801 w 5674363"/>
              <a:gd name="connsiteY3-578" fmla="*/ 2384234 h 2384234"/>
              <a:gd name="connsiteX4-579" fmla="*/ 0 w 5674363"/>
              <a:gd name="connsiteY4-580" fmla="*/ 2384234 h 2384234"/>
              <a:gd name="connsiteX0-581" fmla="*/ 0 w 5674363"/>
              <a:gd name="connsiteY0-582" fmla="*/ 2384234 h 2384234"/>
              <a:gd name="connsiteX1-583" fmla="*/ 5674363 w 5674363"/>
              <a:gd name="connsiteY1-584" fmla="*/ 0 h 2384234"/>
              <a:gd name="connsiteX2-585" fmla="*/ 5674363 w 5674363"/>
              <a:gd name="connsiteY2-586" fmla="*/ 2384234 h 2384234"/>
              <a:gd name="connsiteX3-587" fmla="*/ 3541801 w 5674363"/>
              <a:gd name="connsiteY3-588" fmla="*/ 2384234 h 2384234"/>
              <a:gd name="connsiteX4-589" fmla="*/ 0 w 5674363"/>
              <a:gd name="connsiteY4-590" fmla="*/ 2384234 h 2384234"/>
              <a:gd name="connsiteX0-591" fmla="*/ 0 w 5674363"/>
              <a:gd name="connsiteY0-592" fmla="*/ 2384234 h 2384234"/>
              <a:gd name="connsiteX1-593" fmla="*/ 5674363 w 5674363"/>
              <a:gd name="connsiteY1-594" fmla="*/ 0 h 2384234"/>
              <a:gd name="connsiteX2-595" fmla="*/ 5674363 w 5674363"/>
              <a:gd name="connsiteY2-596" fmla="*/ 2384234 h 2384234"/>
              <a:gd name="connsiteX3-597" fmla="*/ 3541801 w 5674363"/>
              <a:gd name="connsiteY3-598" fmla="*/ 2384234 h 2384234"/>
              <a:gd name="connsiteX4-599" fmla="*/ 0 w 5674363"/>
              <a:gd name="connsiteY4-600" fmla="*/ 2384234 h 2384234"/>
              <a:gd name="connsiteX0-601" fmla="*/ 0 w 5674363"/>
              <a:gd name="connsiteY0-602" fmla="*/ 2384234 h 2384234"/>
              <a:gd name="connsiteX1-603" fmla="*/ 5674363 w 5674363"/>
              <a:gd name="connsiteY1-604" fmla="*/ 0 h 2384234"/>
              <a:gd name="connsiteX2-605" fmla="*/ 5674363 w 5674363"/>
              <a:gd name="connsiteY2-606" fmla="*/ 2384234 h 2384234"/>
              <a:gd name="connsiteX3-607" fmla="*/ 3541801 w 5674363"/>
              <a:gd name="connsiteY3-608" fmla="*/ 2384234 h 2384234"/>
              <a:gd name="connsiteX4-609" fmla="*/ 0 w 5674363"/>
              <a:gd name="connsiteY4-610" fmla="*/ 2384234 h 2384234"/>
              <a:gd name="connsiteX0-611" fmla="*/ 0 w 5674363"/>
              <a:gd name="connsiteY0-612" fmla="*/ 2584507 h 2584507"/>
              <a:gd name="connsiteX1-613" fmla="*/ 5674363 w 5674363"/>
              <a:gd name="connsiteY1-614" fmla="*/ 0 h 2584507"/>
              <a:gd name="connsiteX2-615" fmla="*/ 5674363 w 5674363"/>
              <a:gd name="connsiteY2-616" fmla="*/ 2584507 h 2584507"/>
              <a:gd name="connsiteX3-617" fmla="*/ 3541801 w 5674363"/>
              <a:gd name="connsiteY3-618" fmla="*/ 2584507 h 2584507"/>
              <a:gd name="connsiteX4-619" fmla="*/ 0 w 5674363"/>
              <a:gd name="connsiteY4-620" fmla="*/ 2584507 h 2584507"/>
              <a:gd name="connsiteX0-621" fmla="*/ 0 w 5674363"/>
              <a:gd name="connsiteY0-622" fmla="*/ 2584507 h 2584507"/>
              <a:gd name="connsiteX1-623" fmla="*/ 5674363 w 5674363"/>
              <a:gd name="connsiteY1-624" fmla="*/ 0 h 2584507"/>
              <a:gd name="connsiteX2-625" fmla="*/ 5674363 w 5674363"/>
              <a:gd name="connsiteY2-626" fmla="*/ 2584507 h 2584507"/>
              <a:gd name="connsiteX3-627" fmla="*/ 3541801 w 5674363"/>
              <a:gd name="connsiteY3-628" fmla="*/ 2584507 h 2584507"/>
              <a:gd name="connsiteX4-629" fmla="*/ 0 w 5674363"/>
              <a:gd name="connsiteY4-630" fmla="*/ 2584507 h 2584507"/>
              <a:gd name="connsiteX0-631" fmla="*/ 0 w 5674363"/>
              <a:gd name="connsiteY0-632" fmla="*/ 2584507 h 2584507"/>
              <a:gd name="connsiteX1-633" fmla="*/ 5674363 w 5674363"/>
              <a:gd name="connsiteY1-634" fmla="*/ 0 h 2584507"/>
              <a:gd name="connsiteX2-635" fmla="*/ 5674363 w 5674363"/>
              <a:gd name="connsiteY2-636" fmla="*/ 2584507 h 2584507"/>
              <a:gd name="connsiteX3-637" fmla="*/ 3541801 w 5674363"/>
              <a:gd name="connsiteY3-638" fmla="*/ 2584507 h 2584507"/>
              <a:gd name="connsiteX4-639" fmla="*/ 0 w 5674363"/>
              <a:gd name="connsiteY4-640" fmla="*/ 2584507 h 25845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74363" h="2584507">
                <a:moveTo>
                  <a:pt x="0" y="2584507"/>
                </a:moveTo>
                <a:cubicBezTo>
                  <a:pt x="1301733" y="2465164"/>
                  <a:pt x="4876515" y="1536734"/>
                  <a:pt x="5674363" y="0"/>
                </a:cubicBezTo>
                <a:lnTo>
                  <a:pt x="5674363" y="2584507"/>
                </a:lnTo>
                <a:lnTo>
                  <a:pt x="3541801" y="2584507"/>
                </a:lnTo>
                <a:lnTo>
                  <a:pt x="0" y="2584507"/>
                </a:lnTo>
                <a:close/>
              </a:path>
            </a:pathLst>
          </a:custGeom>
          <a:solidFill>
            <a:srgbClr val="EB7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35" hidden="1">
            <a:extLst>
              <a:ext uri="{FF2B5EF4-FFF2-40B4-BE49-F238E27FC236}">
                <a16:creationId xmlns:a16="http://schemas.microsoft.com/office/drawing/2014/main" id="{5D0B56BE-0AD6-4171-ACE2-B83F0D21D11E}"/>
              </a:ext>
            </a:extLst>
          </p:cNvPr>
          <p:cNvSpPr txBox="1">
            <a:spLocks noChangeArrowheads="1"/>
          </p:cNvSpPr>
          <p:nvPr/>
        </p:nvSpPr>
        <p:spPr bwMode="auto">
          <a:xfrm>
            <a:off x="3171825" y="1276350"/>
            <a:ext cx="3092450" cy="438150"/>
          </a:xfrm>
          <a:prstGeom prst="rect">
            <a:avLst/>
          </a:prstGeom>
          <a:noFill/>
          <a:ln>
            <a:noFill/>
          </a:ln>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eaLnBrk="1" fontAlgn="auto" hangingPunct="1">
              <a:spcBef>
                <a:spcPts val="3600"/>
              </a:spcBef>
              <a:spcAft>
                <a:spcPts val="0"/>
              </a:spcAft>
              <a:defRPr/>
            </a:pPr>
            <a:r>
              <a:rPr lang="zh-CN" altLang="en-US" sz="2400" b="1" dirty="0">
                <a:solidFill>
                  <a:srgbClr val="FDE9D9"/>
                </a:solidFill>
                <a:effectLst>
                  <a:outerShdw blurRad="38100" dist="38100" dir="2700000" algn="tl">
                    <a:srgbClr val="000000">
                      <a:alpha val="43137"/>
                    </a:srgbClr>
                  </a:outerShdw>
                </a:effectLst>
                <a:latin typeface="微软雅黑" panose="020B0503020204020204" pitchFamily="34" charset="-122"/>
              </a:rPr>
              <a:t>第二章  财务报告目标</a:t>
            </a:r>
            <a:endParaRPr lang="zh-CN" altLang="en-US" sz="2400" b="1" dirty="0">
              <a:solidFill>
                <a:srgbClr val="FDE9D9"/>
              </a:solidFill>
              <a:effectLst>
                <a:outerShdw blurRad="38100" dist="38100" dir="2700000" algn="tl">
                  <a:srgbClr val="000000">
                    <a:alpha val="43137"/>
                  </a:srgbClr>
                </a:outerShdw>
              </a:effectLst>
              <a:latin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54682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E5DCEFC-7D9C-4A70-B089-98AE219DD04C}" type="datetimeFigureOut">
              <a:rPr lang="zh-CN" altLang="en-US" smtClean="0"/>
              <a:t>2023/2/24</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860826-AF63-47A4-89B0-410089432763}" type="slidenum">
              <a:rPr lang="zh-CN" altLang="en-US" smtClean="0"/>
              <a:t>‹#›</a:t>
            </a:fld>
            <a:endParaRPr lang="zh-CN" altLang="en-US"/>
          </a:p>
        </p:txBody>
      </p:sp>
      <p:pic>
        <p:nvPicPr>
          <p:cNvPr id="9" name="图片 8" descr="PPT标准模板-03"/>
          <p:cNvPicPr>
            <a:picLocks noChangeAspect="1"/>
          </p:cNvPicPr>
          <p:nvPr userDrawn="1"/>
        </p:nvPicPr>
        <p:blipFill>
          <a:blip r:embed="rId12"/>
          <a:stretch>
            <a:fillRect/>
          </a:stretch>
        </p:blipFill>
        <p:spPr>
          <a:xfrm>
            <a:off x="0" y="-7620"/>
            <a:ext cx="9150350" cy="515112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7" r:id="rId5"/>
    <p:sldLayoutId id="2147483658" r:id="rId6"/>
    <p:sldLayoutId id="2147483659" r:id="rId7"/>
    <p:sldLayoutId id="2147483660" r:id="rId8"/>
    <p:sldLayoutId id="2147483661" r:id="rId9"/>
    <p:sldLayoutId id="214748366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CB54E-2029-492A-8D1B-7473DB35C902}"/>
              </a:ext>
            </a:extLst>
          </p:cNvPr>
          <p:cNvSpPr>
            <a:spLocks noGrp="1"/>
          </p:cNvSpPr>
          <p:nvPr>
            <p:ph type="title"/>
          </p:nvPr>
        </p:nvSpPr>
        <p:spPr>
          <a:xfrm>
            <a:off x="1485900" y="205978"/>
            <a:ext cx="5600700" cy="637580"/>
          </a:xfrm>
        </p:spPr>
        <p:txBody>
          <a:bodyPr>
            <a:normAutofit fontScale="90000"/>
          </a:bodyPr>
          <a:lstStyle/>
          <a:p>
            <a:r>
              <a:rPr lang="zh-CN" altLang="en-US" dirty="0"/>
              <a:t>上讲回顾</a:t>
            </a:r>
          </a:p>
        </p:txBody>
      </p:sp>
      <p:sp>
        <p:nvSpPr>
          <p:cNvPr id="3" name="内容占位符 2">
            <a:extLst>
              <a:ext uri="{FF2B5EF4-FFF2-40B4-BE49-F238E27FC236}">
                <a16:creationId xmlns:a16="http://schemas.microsoft.com/office/drawing/2014/main" id="{470A4883-B961-452E-AE38-96D0EB27FE71}"/>
              </a:ext>
            </a:extLst>
          </p:cNvPr>
          <p:cNvSpPr>
            <a:spLocks noGrp="1"/>
          </p:cNvSpPr>
          <p:nvPr>
            <p:ph sz="quarter" idx="1"/>
          </p:nvPr>
        </p:nvSpPr>
        <p:spPr>
          <a:xfrm>
            <a:off x="1511660" y="915566"/>
            <a:ext cx="6120680" cy="3655314"/>
          </a:xfrm>
        </p:spPr>
        <p:txBody>
          <a:bodyPr>
            <a:noAutofit/>
          </a:bodyPr>
          <a:lstStyle/>
          <a:p>
            <a:pPr>
              <a:lnSpc>
                <a:spcPct val="150000"/>
              </a:lnSpc>
            </a:pPr>
            <a:r>
              <a:rPr lang="zh-CN" altLang="en-US" sz="1600" dirty="0"/>
              <a:t>如何理解财务报表分析的概念？</a:t>
            </a:r>
            <a:endParaRPr lang="en-US" altLang="zh-CN" sz="1600" dirty="0"/>
          </a:p>
          <a:p>
            <a:pPr lvl="1">
              <a:lnSpc>
                <a:spcPct val="150000"/>
              </a:lnSpc>
            </a:pPr>
            <a:r>
              <a:rPr lang="zh-CN" altLang="en-US" sz="1400" dirty="0"/>
              <a:t>狭义</a:t>
            </a:r>
            <a:endParaRPr lang="en-US" altLang="zh-CN" sz="1400" dirty="0"/>
          </a:p>
          <a:p>
            <a:pPr lvl="1">
              <a:lnSpc>
                <a:spcPct val="150000"/>
              </a:lnSpc>
            </a:pPr>
            <a:r>
              <a:rPr lang="zh-CN" altLang="en-US" sz="1400" dirty="0"/>
              <a:t>广义</a:t>
            </a:r>
            <a:endParaRPr lang="en-US" altLang="zh-CN" sz="1400" dirty="0"/>
          </a:p>
          <a:p>
            <a:pPr lvl="2">
              <a:lnSpc>
                <a:spcPct val="150000"/>
              </a:lnSpc>
            </a:pPr>
            <a:r>
              <a:rPr lang="zh-CN" altLang="en-US" sz="1000" dirty="0"/>
              <a:t>财务报表之外的其他信息</a:t>
            </a:r>
            <a:endParaRPr lang="en-US" altLang="zh-CN" sz="1000" dirty="0"/>
          </a:p>
          <a:p>
            <a:pPr lvl="1">
              <a:lnSpc>
                <a:spcPct val="150000"/>
              </a:lnSpc>
            </a:pPr>
            <a:endParaRPr lang="en-US" altLang="zh-CN" sz="1400" dirty="0"/>
          </a:p>
          <a:p>
            <a:pPr>
              <a:lnSpc>
                <a:spcPct val="150000"/>
              </a:lnSpc>
            </a:pPr>
            <a:r>
              <a:rPr lang="zh-CN" altLang="en-US" sz="1600" dirty="0"/>
              <a:t>如何理解财务报表分析框架和分析路径？</a:t>
            </a:r>
            <a:endParaRPr lang="en-US" altLang="zh-CN" sz="1600" dirty="0"/>
          </a:p>
          <a:p>
            <a:pPr lvl="1">
              <a:lnSpc>
                <a:spcPct val="150000"/>
              </a:lnSpc>
            </a:pPr>
            <a:r>
              <a:rPr lang="zh-CN" altLang="en-US" sz="1400" dirty="0"/>
              <a:t>需求导向的财务报表分析框架</a:t>
            </a:r>
            <a:endParaRPr lang="en-US" altLang="zh-CN" sz="1400" dirty="0"/>
          </a:p>
          <a:p>
            <a:pPr lvl="1">
              <a:lnSpc>
                <a:spcPct val="150000"/>
              </a:lnSpc>
            </a:pPr>
            <a:r>
              <a:rPr lang="zh-CN" altLang="en-US" sz="1400" dirty="0"/>
              <a:t>本课程的财务报表分析框架</a:t>
            </a:r>
            <a:endParaRPr lang="en-US" altLang="zh-CN" sz="1400" dirty="0"/>
          </a:p>
          <a:p>
            <a:pPr lvl="1">
              <a:lnSpc>
                <a:spcPct val="150000"/>
              </a:lnSpc>
            </a:pPr>
            <a:r>
              <a:rPr lang="zh-CN" altLang="en-US" sz="1400" dirty="0"/>
              <a:t>本课程的财务报表分析路径</a:t>
            </a:r>
            <a:endParaRPr lang="en-US" altLang="zh-CN" sz="1400" dirty="0"/>
          </a:p>
          <a:p>
            <a:pPr lvl="1">
              <a:lnSpc>
                <a:spcPct val="150000"/>
              </a:lnSpc>
            </a:pPr>
            <a:endParaRPr lang="en-US" altLang="zh-CN" sz="1400" dirty="0"/>
          </a:p>
          <a:p>
            <a:pPr>
              <a:lnSpc>
                <a:spcPct val="150000"/>
              </a:lnSpc>
            </a:pPr>
            <a:endParaRPr lang="en-US" altLang="zh-CN" sz="1600" dirty="0"/>
          </a:p>
        </p:txBody>
      </p:sp>
      <p:sp>
        <p:nvSpPr>
          <p:cNvPr id="4" name="灯片编号占位符 3">
            <a:extLst>
              <a:ext uri="{FF2B5EF4-FFF2-40B4-BE49-F238E27FC236}">
                <a16:creationId xmlns:a16="http://schemas.microsoft.com/office/drawing/2014/main" id="{C2060B94-DF12-459E-815F-0A4A5B569CD1}"/>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a:t>
            </a:fld>
            <a:endParaRPr lang="zh-CN" altLang="en-US"/>
          </a:p>
        </p:txBody>
      </p:sp>
    </p:spTree>
    <p:extLst>
      <p:ext uri="{BB962C8B-B14F-4D97-AF65-F5344CB8AC3E}">
        <p14:creationId xmlns:p14="http://schemas.microsoft.com/office/powerpoint/2010/main" val="414035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9481"/>
            <a:ext cx="8229600" cy="857250"/>
          </a:xfrm>
        </p:spPr>
        <p:txBody>
          <a:bodyPr>
            <a:normAutofit/>
          </a:bodyPr>
          <a:lstStyle/>
          <a:p>
            <a:r>
              <a:rPr lang="zh-CN" altLang="en-US" sz="2700" b="1" dirty="0">
                <a:solidFill>
                  <a:schemeClr val="accent1">
                    <a:lumMod val="50000"/>
                  </a:schemeClr>
                </a:solidFill>
              </a:rPr>
              <a:t>第三节 为什么要披露？</a:t>
            </a:r>
          </a:p>
        </p:txBody>
      </p:sp>
      <p:sp>
        <p:nvSpPr>
          <p:cNvPr id="4" name="灯片编号占位符 3">
            <a:extLst>
              <a:ext uri="{FF2B5EF4-FFF2-40B4-BE49-F238E27FC236}">
                <a16:creationId xmlns:a16="http://schemas.microsoft.com/office/drawing/2014/main" id="{251F7501-CF80-4F89-9889-7AC9A1AFDA07}"/>
              </a:ext>
            </a:extLst>
          </p:cNvPr>
          <p:cNvSpPr>
            <a:spLocks noGrp="1"/>
          </p:cNvSpPr>
          <p:nvPr>
            <p:ph type="sldNum" sz="quarter" idx="12"/>
          </p:nvPr>
        </p:nvSpPr>
        <p:spPr>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10</a:t>
            </a:fld>
            <a:endParaRPr lang="zh-CN" altLang="en-US"/>
          </a:p>
        </p:txBody>
      </p:sp>
      <p:sp>
        <p:nvSpPr>
          <p:cNvPr id="3" name="内容占位符 2"/>
          <p:cNvSpPr>
            <a:spLocks noGrp="1"/>
          </p:cNvSpPr>
          <p:nvPr>
            <p:ph sz="quarter" idx="4294967295"/>
          </p:nvPr>
        </p:nvSpPr>
        <p:spPr>
          <a:xfrm>
            <a:off x="0" y="855663"/>
            <a:ext cx="8353425" cy="3654425"/>
          </a:xfrm>
        </p:spPr>
        <p:txBody>
          <a:bodyPr>
            <a:normAutofit/>
          </a:bodyPr>
          <a:lstStyle/>
          <a:p>
            <a:r>
              <a:rPr lang="zh-CN" altLang="en-US" sz="2400" dirty="0"/>
              <a:t>核心：</a:t>
            </a:r>
            <a:r>
              <a:rPr lang="zh-CN" altLang="en-US" sz="2400" b="1" dirty="0">
                <a:solidFill>
                  <a:schemeClr val="accent1">
                    <a:lumMod val="75000"/>
                  </a:schemeClr>
                </a:solidFill>
              </a:rPr>
              <a:t>保护公众投资者</a:t>
            </a:r>
            <a:endParaRPr lang="en-US" altLang="zh-CN" sz="2400" b="1" dirty="0">
              <a:solidFill>
                <a:schemeClr val="accent1">
                  <a:lumMod val="75000"/>
                </a:schemeClr>
              </a:solidFill>
            </a:endParaRPr>
          </a:p>
          <a:p>
            <a:r>
              <a:rPr lang="zh-CN" altLang="en-US" sz="2400" b="1" dirty="0"/>
              <a:t>三会一层</a:t>
            </a:r>
            <a:endParaRPr lang="en-US" altLang="zh-CN" sz="2400" b="1" dirty="0"/>
          </a:p>
          <a:p>
            <a:pPr lvl="1"/>
            <a:r>
              <a:rPr lang="zh-CN" altLang="en-US" sz="2000" dirty="0"/>
              <a:t>所有权与代理权分离</a:t>
            </a:r>
            <a:r>
              <a:rPr lang="en-US" altLang="zh-CN" sz="2000" dirty="0">
                <a:sym typeface="Wingdings" panose="05000000000000000000" pitchFamily="2" charset="2"/>
              </a:rPr>
              <a:t></a:t>
            </a:r>
            <a:r>
              <a:rPr lang="zh-CN" altLang="en-US" sz="2000" dirty="0"/>
              <a:t>代理理论（</a:t>
            </a:r>
            <a:r>
              <a:rPr lang="en-US" altLang="zh-CN" sz="2000" dirty="0"/>
              <a:t>Coase</a:t>
            </a:r>
            <a:r>
              <a:rPr lang="zh-CN" altLang="en-US" sz="2000" dirty="0"/>
              <a:t>，</a:t>
            </a:r>
            <a:r>
              <a:rPr lang="en-US" altLang="zh-CN" sz="2000" dirty="0"/>
              <a:t>1937,</a:t>
            </a:r>
            <a:r>
              <a:rPr lang="zh-CN" altLang="en-US" sz="2000" dirty="0"/>
              <a:t>；</a:t>
            </a:r>
            <a:r>
              <a:rPr lang="en-US" altLang="zh-CN" sz="2000" dirty="0"/>
              <a:t>Jensen and </a:t>
            </a:r>
            <a:r>
              <a:rPr lang="en-US" altLang="zh-CN" sz="2000" dirty="0" err="1"/>
              <a:t>Meckling</a:t>
            </a:r>
            <a:r>
              <a:rPr lang="en-US" altLang="zh-CN" sz="2000" dirty="0"/>
              <a:t>, 1976</a:t>
            </a:r>
            <a:r>
              <a:rPr lang="zh-CN" altLang="en-US" sz="2000" dirty="0"/>
              <a:t>）</a:t>
            </a:r>
            <a:endParaRPr lang="en-US" altLang="zh-CN" sz="2000" dirty="0"/>
          </a:p>
          <a:p>
            <a:pPr lvl="1"/>
            <a:r>
              <a:rPr lang="zh-CN" altLang="en-US" sz="2000" dirty="0"/>
              <a:t>信息披露</a:t>
            </a:r>
            <a:r>
              <a:rPr lang="en-US" altLang="zh-CN" sz="2000" dirty="0">
                <a:sym typeface="Wingdings" panose="05000000000000000000" pitchFamily="2" charset="2"/>
              </a:rPr>
              <a:t></a:t>
            </a:r>
            <a:r>
              <a:rPr lang="zh-CN" altLang="en-US" sz="2000" dirty="0"/>
              <a:t>减轻信息不对称</a:t>
            </a:r>
            <a:endParaRPr lang="en-US" altLang="zh-CN" sz="2000" dirty="0"/>
          </a:p>
          <a:p>
            <a:pPr lvl="1"/>
            <a:endParaRPr lang="en-US" altLang="zh-CN" sz="2000" dirty="0"/>
          </a:p>
          <a:p>
            <a:r>
              <a:rPr lang="zh-CN" altLang="en-US" sz="2400" b="1" dirty="0"/>
              <a:t>信披失当</a:t>
            </a:r>
            <a:r>
              <a:rPr lang="en-US" altLang="zh-CN" sz="2400" b="1" dirty="0">
                <a:sym typeface="Wingdings" panose="05000000000000000000" pitchFamily="2" charset="2"/>
              </a:rPr>
              <a:t></a:t>
            </a:r>
            <a:r>
              <a:rPr lang="zh-CN" altLang="en-US" sz="2400" b="1" dirty="0">
                <a:sym typeface="Wingdings" panose="05000000000000000000" pitchFamily="2" charset="2"/>
              </a:rPr>
              <a:t>误导</a:t>
            </a:r>
            <a:r>
              <a:rPr lang="en-US" altLang="zh-CN" sz="2400" b="1" dirty="0">
                <a:sym typeface="Wingdings" panose="05000000000000000000" pitchFamily="2" charset="2"/>
              </a:rPr>
              <a:t></a:t>
            </a:r>
            <a:r>
              <a:rPr lang="zh-CN" altLang="en-US" sz="2400" b="1" dirty="0">
                <a:sym typeface="Wingdings" panose="05000000000000000000" pitchFamily="2" charset="2"/>
              </a:rPr>
              <a:t>错误决策</a:t>
            </a:r>
            <a:r>
              <a:rPr lang="en-US" altLang="zh-CN" sz="2400" b="1" dirty="0">
                <a:sym typeface="Wingdings" panose="05000000000000000000" pitchFamily="2" charset="2"/>
              </a:rPr>
              <a:t></a:t>
            </a:r>
            <a:r>
              <a:rPr lang="zh-CN" altLang="en-US" sz="2400" b="1" dirty="0">
                <a:sym typeface="Wingdings" panose="05000000000000000000" pitchFamily="2" charset="2"/>
              </a:rPr>
              <a:t>错误估值</a:t>
            </a:r>
            <a:r>
              <a:rPr lang="en-US" altLang="zh-CN" sz="2400" b="1" dirty="0">
                <a:sym typeface="Wingdings" panose="05000000000000000000" pitchFamily="2" charset="2"/>
              </a:rPr>
              <a:t></a:t>
            </a:r>
            <a:r>
              <a:rPr lang="zh-CN" altLang="en-US" sz="2400" b="1" dirty="0">
                <a:sym typeface="Wingdings" panose="05000000000000000000" pitchFamily="2" charset="2"/>
              </a:rPr>
              <a:t>股价异常波动</a:t>
            </a:r>
            <a:r>
              <a:rPr lang="en-US" altLang="zh-CN" sz="2400" b="1" dirty="0">
                <a:sym typeface="Wingdings" panose="05000000000000000000" pitchFamily="2" charset="2"/>
              </a:rPr>
              <a:t></a:t>
            </a:r>
            <a:r>
              <a:rPr lang="zh-CN" altLang="en-US" sz="2400" b="1" dirty="0">
                <a:sym typeface="Wingdings" panose="05000000000000000000" pitchFamily="2" charset="2"/>
              </a:rPr>
              <a:t>资本市场</a:t>
            </a:r>
            <a:endParaRPr lang="en-US" altLang="zh-CN" sz="2400" b="1" dirty="0">
              <a:sym typeface="Wingdings" panose="05000000000000000000" pitchFamily="2" charset="2"/>
            </a:endParaRPr>
          </a:p>
          <a:p>
            <a:pPr lvl="1"/>
            <a:r>
              <a:rPr lang="en-US" altLang="zh-CN" sz="2000" dirty="0"/>
              <a:t>《</a:t>
            </a:r>
            <a:r>
              <a:rPr lang="zh-CN" altLang="en-US" sz="2000" dirty="0"/>
              <a:t>证券法</a:t>
            </a:r>
            <a:r>
              <a:rPr lang="en-US" altLang="zh-CN" sz="2000" dirty="0"/>
              <a:t>》</a:t>
            </a:r>
            <a:r>
              <a:rPr lang="zh-CN" altLang="en-US" sz="2000" dirty="0"/>
              <a:t>：上市公司依法披露的信息，必须真实、准确、完整。</a:t>
            </a:r>
            <a:endParaRPr lang="en-US" altLang="zh-CN" sz="2000" dirty="0"/>
          </a:p>
        </p:txBody>
      </p:sp>
      <p:pic>
        <p:nvPicPr>
          <p:cNvPr id="5" name="图片 4">
            <a:extLst>
              <a:ext uri="{FF2B5EF4-FFF2-40B4-BE49-F238E27FC236}">
                <a16:creationId xmlns:a16="http://schemas.microsoft.com/office/drawing/2014/main" id="{155F7564-6A08-4EB3-BE2C-A11B92B63E20}"/>
              </a:ext>
            </a:extLst>
          </p:cNvPr>
          <p:cNvPicPr>
            <a:picLocks noChangeAspect="1"/>
          </p:cNvPicPr>
          <p:nvPr/>
        </p:nvPicPr>
        <p:blipFill>
          <a:blip r:embed="rId3"/>
          <a:stretch>
            <a:fillRect/>
          </a:stretch>
        </p:blipFill>
        <p:spPr>
          <a:xfrm>
            <a:off x="6859580" y="166425"/>
            <a:ext cx="1888884" cy="1378475"/>
          </a:xfrm>
          <a:prstGeom prst="rect">
            <a:avLst/>
          </a:prstGeom>
        </p:spPr>
      </p:pic>
    </p:spTree>
    <p:custDataLst>
      <p:tags r:id="rId1"/>
    </p:custDataLst>
    <p:extLst>
      <p:ext uri="{BB962C8B-B14F-4D97-AF65-F5344CB8AC3E}">
        <p14:creationId xmlns:p14="http://schemas.microsoft.com/office/powerpoint/2010/main" val="244472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7634" y="144129"/>
            <a:ext cx="5600700" cy="529568"/>
          </a:xfrm>
        </p:spPr>
        <p:txBody>
          <a:bodyPr>
            <a:normAutofit/>
          </a:bodyPr>
          <a:lstStyle/>
          <a:p>
            <a:r>
              <a:rPr lang="zh-CN" altLang="en-US" sz="2700" dirty="0">
                <a:solidFill>
                  <a:schemeClr val="accent1">
                    <a:lumMod val="50000"/>
                  </a:schemeClr>
                </a:solidFill>
              </a:rPr>
              <a:t>第三节 为什么要披露？</a:t>
            </a:r>
          </a:p>
        </p:txBody>
      </p:sp>
      <p:sp>
        <p:nvSpPr>
          <p:cNvPr id="3" name="内容占位符 2"/>
          <p:cNvSpPr>
            <a:spLocks noGrp="1"/>
          </p:cNvSpPr>
          <p:nvPr>
            <p:ph sz="quarter" idx="1"/>
          </p:nvPr>
        </p:nvSpPr>
        <p:spPr>
          <a:xfrm>
            <a:off x="467544" y="744093"/>
            <a:ext cx="8271072" cy="3655314"/>
          </a:xfrm>
        </p:spPr>
        <p:txBody>
          <a:bodyPr>
            <a:normAutofit/>
          </a:bodyPr>
          <a:lstStyle/>
          <a:p>
            <a:r>
              <a:rPr lang="zh-CN" altLang="en-US" sz="2400" b="1" dirty="0">
                <a:solidFill>
                  <a:srgbClr val="00B0F0"/>
                </a:solidFill>
              </a:rPr>
              <a:t>博元投资（</a:t>
            </a:r>
            <a:r>
              <a:rPr lang="en-US" altLang="zh-CN" sz="2400" b="1" dirty="0">
                <a:solidFill>
                  <a:srgbClr val="00B0F0"/>
                </a:solidFill>
              </a:rPr>
              <a:t>600656</a:t>
            </a:r>
            <a:r>
              <a:rPr lang="zh-CN" altLang="en-US" sz="2400" b="1" dirty="0">
                <a:solidFill>
                  <a:srgbClr val="00B0F0"/>
                </a:solidFill>
              </a:rPr>
              <a:t>）</a:t>
            </a:r>
            <a:endParaRPr lang="en-US" altLang="zh-CN" sz="2400" b="1" dirty="0">
              <a:solidFill>
                <a:srgbClr val="00B0F0"/>
              </a:solidFill>
            </a:endParaRPr>
          </a:p>
          <a:p>
            <a:pPr lvl="1"/>
            <a:r>
              <a:rPr lang="en-US" altLang="zh-CN" sz="2000" dirty="0"/>
              <a:t>2011</a:t>
            </a:r>
            <a:r>
              <a:rPr lang="zh-CN" altLang="en-US" sz="2000" dirty="0"/>
              <a:t>年至</a:t>
            </a:r>
            <a:r>
              <a:rPr lang="en-US" altLang="zh-CN" sz="2000" dirty="0"/>
              <a:t>2014</a:t>
            </a:r>
            <a:r>
              <a:rPr lang="zh-CN" altLang="en-US" sz="2000" dirty="0"/>
              <a:t>年上半年，</a:t>
            </a:r>
            <a:r>
              <a:rPr lang="zh-CN" altLang="en-US" sz="2000" dirty="0">
                <a:solidFill>
                  <a:srgbClr val="FF0000"/>
                </a:solidFill>
              </a:rPr>
              <a:t>连年亏损</a:t>
            </a:r>
            <a:r>
              <a:rPr lang="zh-CN" altLang="en-US" sz="2000" dirty="0"/>
              <a:t>并达到退市警示标准</a:t>
            </a:r>
            <a:endParaRPr lang="en-US" altLang="zh-CN" sz="2000" dirty="0"/>
          </a:p>
          <a:p>
            <a:pPr lvl="1"/>
            <a:r>
              <a:rPr lang="zh-CN" altLang="en-US" sz="2000" dirty="0"/>
              <a:t>通过财务数据造假，对外披露为</a:t>
            </a:r>
            <a:r>
              <a:rPr lang="zh-CN" altLang="en-US" sz="2000" dirty="0">
                <a:solidFill>
                  <a:srgbClr val="00B050"/>
                </a:solidFill>
              </a:rPr>
              <a:t>连年盈利</a:t>
            </a:r>
            <a:endParaRPr lang="en-US" altLang="zh-CN" sz="2000" dirty="0">
              <a:solidFill>
                <a:srgbClr val="00B050"/>
              </a:solidFill>
            </a:endParaRPr>
          </a:p>
          <a:p>
            <a:pPr lvl="1"/>
            <a:r>
              <a:rPr lang="en-US" altLang="zh-CN" sz="2000" dirty="0"/>
              <a:t>2014</a:t>
            </a:r>
            <a:r>
              <a:rPr lang="zh-CN" altLang="en-US" sz="2000" dirty="0"/>
              <a:t>年</a:t>
            </a:r>
            <a:r>
              <a:rPr lang="en-US" altLang="zh-CN" sz="2000" dirty="0"/>
              <a:t>6</a:t>
            </a:r>
            <a:r>
              <a:rPr lang="zh-CN" altLang="en-US" sz="2000" dirty="0"/>
              <a:t>月，证监会立案调查；</a:t>
            </a:r>
            <a:r>
              <a:rPr lang="en-US" altLang="zh-CN" sz="2000" dirty="0"/>
              <a:t>2015</a:t>
            </a:r>
            <a:r>
              <a:rPr lang="zh-CN" altLang="en-US" sz="2000" dirty="0"/>
              <a:t>年</a:t>
            </a:r>
            <a:r>
              <a:rPr lang="en-US" altLang="zh-CN" sz="2000" dirty="0"/>
              <a:t>3</a:t>
            </a:r>
            <a:r>
              <a:rPr lang="zh-CN" altLang="en-US" sz="2000" dirty="0"/>
              <a:t>月，移送公安机关。</a:t>
            </a:r>
            <a:endParaRPr lang="en-US" altLang="zh-CN" sz="2000" dirty="0"/>
          </a:p>
          <a:p>
            <a:pPr lvl="1"/>
            <a:r>
              <a:rPr lang="zh-CN" altLang="en-US" sz="2000" dirty="0">
                <a:solidFill>
                  <a:schemeClr val="accent1"/>
                </a:solidFill>
              </a:rPr>
              <a:t>凡在</a:t>
            </a:r>
            <a:r>
              <a:rPr lang="en-US" altLang="zh-CN" sz="2000" dirty="0">
                <a:solidFill>
                  <a:schemeClr val="accent1"/>
                </a:solidFill>
              </a:rPr>
              <a:t>2011</a:t>
            </a:r>
            <a:r>
              <a:rPr lang="zh-CN" altLang="en-US" sz="2000" dirty="0">
                <a:solidFill>
                  <a:schemeClr val="accent1"/>
                </a:solidFill>
              </a:rPr>
              <a:t>年</a:t>
            </a:r>
            <a:r>
              <a:rPr lang="en-US" altLang="zh-CN" sz="2000" dirty="0">
                <a:solidFill>
                  <a:schemeClr val="accent1"/>
                </a:solidFill>
              </a:rPr>
              <a:t>4</a:t>
            </a:r>
            <a:r>
              <a:rPr lang="zh-CN" altLang="en-US" sz="2000" dirty="0">
                <a:solidFill>
                  <a:schemeClr val="accent1"/>
                </a:solidFill>
              </a:rPr>
              <a:t>月</a:t>
            </a:r>
            <a:r>
              <a:rPr lang="en-US" altLang="zh-CN" sz="2000" dirty="0">
                <a:solidFill>
                  <a:schemeClr val="accent1"/>
                </a:solidFill>
              </a:rPr>
              <a:t>29</a:t>
            </a:r>
            <a:r>
              <a:rPr lang="zh-CN" altLang="en-US" sz="2000" dirty="0">
                <a:solidFill>
                  <a:schemeClr val="accent1"/>
                </a:solidFill>
              </a:rPr>
              <a:t>日至</a:t>
            </a:r>
            <a:r>
              <a:rPr lang="en-US" altLang="zh-CN" sz="2000" dirty="0">
                <a:solidFill>
                  <a:schemeClr val="accent1"/>
                </a:solidFill>
              </a:rPr>
              <a:t>2014</a:t>
            </a:r>
            <a:r>
              <a:rPr lang="zh-CN" altLang="en-US" sz="2000" dirty="0">
                <a:solidFill>
                  <a:schemeClr val="accent1"/>
                </a:solidFill>
              </a:rPr>
              <a:t>年</a:t>
            </a:r>
            <a:r>
              <a:rPr lang="en-US" altLang="zh-CN" sz="2000" dirty="0">
                <a:solidFill>
                  <a:schemeClr val="accent1"/>
                </a:solidFill>
              </a:rPr>
              <a:t>6</a:t>
            </a:r>
            <a:r>
              <a:rPr lang="zh-CN" altLang="en-US" sz="2000" dirty="0">
                <a:solidFill>
                  <a:schemeClr val="accent1"/>
                </a:solidFill>
              </a:rPr>
              <a:t>月</a:t>
            </a:r>
            <a:r>
              <a:rPr lang="en-US" altLang="zh-CN" sz="2000" dirty="0">
                <a:solidFill>
                  <a:schemeClr val="accent1"/>
                </a:solidFill>
              </a:rPr>
              <a:t>18</a:t>
            </a:r>
            <a:r>
              <a:rPr lang="zh-CN" altLang="en-US" sz="2000" dirty="0">
                <a:solidFill>
                  <a:schemeClr val="accent1"/>
                </a:solidFill>
              </a:rPr>
              <a:t>日期间买入博元投资，且在</a:t>
            </a:r>
            <a:r>
              <a:rPr lang="en-US" altLang="zh-CN" sz="2000" dirty="0">
                <a:solidFill>
                  <a:schemeClr val="accent1"/>
                </a:solidFill>
              </a:rPr>
              <a:t>2014</a:t>
            </a:r>
            <a:r>
              <a:rPr lang="zh-CN" altLang="en-US" sz="2000" dirty="0">
                <a:solidFill>
                  <a:schemeClr val="accent1"/>
                </a:solidFill>
              </a:rPr>
              <a:t>年</a:t>
            </a:r>
            <a:r>
              <a:rPr lang="en-US" altLang="zh-CN" sz="2000" dirty="0">
                <a:solidFill>
                  <a:schemeClr val="accent1"/>
                </a:solidFill>
              </a:rPr>
              <a:t>6</a:t>
            </a:r>
            <a:r>
              <a:rPr lang="zh-CN" altLang="en-US" sz="2000" dirty="0">
                <a:solidFill>
                  <a:schemeClr val="accent1"/>
                </a:solidFill>
              </a:rPr>
              <a:t>月</a:t>
            </a:r>
            <a:r>
              <a:rPr lang="en-US" altLang="zh-CN" sz="2000" dirty="0">
                <a:solidFill>
                  <a:schemeClr val="accent1"/>
                </a:solidFill>
              </a:rPr>
              <a:t>18</a:t>
            </a:r>
            <a:r>
              <a:rPr lang="zh-CN" altLang="en-US" sz="2000" dirty="0">
                <a:solidFill>
                  <a:schemeClr val="accent1"/>
                </a:solidFill>
              </a:rPr>
              <a:t>日仍持有该股票的投资者可参与维权。</a:t>
            </a:r>
            <a:endParaRPr lang="en-US" altLang="zh-CN" sz="2000" dirty="0">
              <a:solidFill>
                <a:schemeClr val="accent1"/>
              </a:solidFill>
            </a:endParaRPr>
          </a:p>
        </p:txBody>
      </p:sp>
      <p:sp>
        <p:nvSpPr>
          <p:cNvPr id="4" name="灯片编号占位符 3">
            <a:extLst>
              <a:ext uri="{FF2B5EF4-FFF2-40B4-BE49-F238E27FC236}">
                <a16:creationId xmlns:a16="http://schemas.microsoft.com/office/drawing/2014/main" id="{251F7501-CF80-4F89-9889-7AC9A1AFDA07}"/>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11</a:t>
            </a:fld>
            <a:endParaRPr lang="zh-CN" altLang="en-US"/>
          </a:p>
        </p:txBody>
      </p:sp>
      <p:pic>
        <p:nvPicPr>
          <p:cNvPr id="7" name="图片 6">
            <a:extLst>
              <a:ext uri="{FF2B5EF4-FFF2-40B4-BE49-F238E27FC236}">
                <a16:creationId xmlns:a16="http://schemas.microsoft.com/office/drawing/2014/main" id="{EECBEB2D-AAA6-4619-88A3-F3F4F0B39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60" y="2908645"/>
            <a:ext cx="3960440" cy="2158084"/>
          </a:xfrm>
          <a:prstGeom prst="rect">
            <a:avLst/>
          </a:prstGeom>
        </p:spPr>
      </p:pic>
    </p:spTree>
    <p:custDataLst>
      <p:tags r:id="rId1"/>
    </p:custDataLst>
    <p:extLst>
      <p:ext uri="{BB962C8B-B14F-4D97-AF65-F5344CB8AC3E}">
        <p14:creationId xmlns:p14="http://schemas.microsoft.com/office/powerpoint/2010/main" val="255146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859075"/>
            <a:ext cx="5600700" cy="3655314"/>
          </a:xfrm>
        </p:spPr>
        <p:txBody>
          <a:bodyPr>
            <a:normAutofit/>
          </a:bodyPr>
          <a:lstStyle/>
          <a:p>
            <a:pPr>
              <a:lnSpc>
                <a:spcPct val="150000"/>
              </a:lnSpc>
            </a:pPr>
            <a:r>
              <a:rPr lang="zh-CN" altLang="en-US" sz="2100" dirty="0"/>
              <a:t>发行人</a:t>
            </a:r>
            <a:endParaRPr lang="en-US" altLang="zh-CN" sz="2100" dirty="0"/>
          </a:p>
          <a:p>
            <a:pPr>
              <a:lnSpc>
                <a:spcPct val="150000"/>
              </a:lnSpc>
            </a:pPr>
            <a:r>
              <a:rPr lang="zh-CN" altLang="en-US" sz="2100" dirty="0"/>
              <a:t>收购人</a:t>
            </a:r>
            <a:endParaRPr lang="en-US" altLang="zh-CN" sz="2100" dirty="0"/>
          </a:p>
          <a:p>
            <a:pPr>
              <a:lnSpc>
                <a:spcPct val="150000"/>
              </a:lnSpc>
            </a:pPr>
            <a:r>
              <a:rPr lang="zh-CN" altLang="en-US" sz="2100" dirty="0"/>
              <a:t>上市公司的董事、监事、高级管理人员</a:t>
            </a:r>
            <a:endParaRPr lang="en-US" altLang="zh-CN" sz="2100" dirty="0"/>
          </a:p>
          <a:p>
            <a:pPr>
              <a:lnSpc>
                <a:spcPct val="150000"/>
              </a:lnSpc>
            </a:pPr>
            <a:r>
              <a:rPr lang="zh-CN" altLang="en-US" sz="2100" dirty="0"/>
              <a:t>对上市公司重大事项有重要影响的控股股东、实际控制人</a:t>
            </a:r>
            <a:endParaRPr lang="en-US" altLang="zh-CN" sz="2100" dirty="0"/>
          </a:p>
          <a:p>
            <a:endParaRPr lang="zh-CN" altLang="en-US" sz="2100" dirty="0"/>
          </a:p>
        </p:txBody>
      </p:sp>
      <p:sp>
        <p:nvSpPr>
          <p:cNvPr id="4" name="灯片编号占位符 3">
            <a:extLst>
              <a:ext uri="{FF2B5EF4-FFF2-40B4-BE49-F238E27FC236}">
                <a16:creationId xmlns:a16="http://schemas.microsoft.com/office/drawing/2014/main" id="{03DE7FE4-493F-451E-A165-3E6B62433EE2}"/>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12</a:t>
            </a:fld>
            <a:endParaRPr lang="zh-CN" altLang="en-US"/>
          </a:p>
        </p:txBody>
      </p:sp>
      <p:sp>
        <p:nvSpPr>
          <p:cNvPr id="7" name="标题 1">
            <a:extLst>
              <a:ext uri="{FF2B5EF4-FFF2-40B4-BE49-F238E27FC236}">
                <a16:creationId xmlns:a16="http://schemas.microsoft.com/office/drawing/2014/main" id="{D25B68D7-4C11-4818-B01A-EA1E225DEF9B}"/>
              </a:ext>
            </a:extLst>
          </p:cNvPr>
          <p:cNvSpPr txBox="1">
            <a:spLocks/>
          </p:cNvSpPr>
          <p:nvPr/>
        </p:nvSpPr>
        <p:spPr>
          <a:xfrm>
            <a:off x="2267744" y="199239"/>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9" name="图片 8">
            <a:extLst>
              <a:ext uri="{FF2B5EF4-FFF2-40B4-BE49-F238E27FC236}">
                <a16:creationId xmlns:a16="http://schemas.microsoft.com/office/drawing/2014/main" id="{E888EE14-E2B6-4A08-9A79-7AD611E0042A}"/>
              </a:ext>
            </a:extLst>
          </p:cNvPr>
          <p:cNvPicPr>
            <a:picLocks noChangeAspect="1"/>
          </p:cNvPicPr>
          <p:nvPr/>
        </p:nvPicPr>
        <p:blipFill>
          <a:blip r:embed="rId3"/>
          <a:stretch>
            <a:fillRect/>
          </a:stretch>
        </p:blipFill>
        <p:spPr>
          <a:xfrm>
            <a:off x="3764907" y="3130216"/>
            <a:ext cx="2396579" cy="1921621"/>
          </a:xfrm>
          <a:prstGeom prst="rect">
            <a:avLst/>
          </a:prstGeom>
        </p:spPr>
      </p:pic>
      <p:pic>
        <p:nvPicPr>
          <p:cNvPr id="11" name="图片 10">
            <a:extLst>
              <a:ext uri="{FF2B5EF4-FFF2-40B4-BE49-F238E27FC236}">
                <a16:creationId xmlns:a16="http://schemas.microsoft.com/office/drawing/2014/main" id="{B34A5119-2BC0-4296-8153-EC90CA33B649}"/>
              </a:ext>
            </a:extLst>
          </p:cNvPr>
          <p:cNvPicPr>
            <a:picLocks noChangeAspect="1"/>
          </p:cNvPicPr>
          <p:nvPr/>
        </p:nvPicPr>
        <p:blipFill>
          <a:blip r:embed="rId4"/>
          <a:stretch>
            <a:fillRect/>
          </a:stretch>
        </p:blipFill>
        <p:spPr>
          <a:xfrm>
            <a:off x="6161486" y="859075"/>
            <a:ext cx="2389322" cy="1588929"/>
          </a:xfrm>
          <a:prstGeom prst="rect">
            <a:avLst/>
          </a:prstGeom>
        </p:spPr>
      </p:pic>
    </p:spTree>
    <p:custDataLst>
      <p:tags r:id="rId1"/>
    </p:custDataLst>
    <p:extLst>
      <p:ext uri="{BB962C8B-B14F-4D97-AF65-F5344CB8AC3E}">
        <p14:creationId xmlns:p14="http://schemas.microsoft.com/office/powerpoint/2010/main" val="154880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843558"/>
            <a:ext cx="8136904" cy="4104456"/>
          </a:xfrm>
        </p:spPr>
        <p:txBody>
          <a:bodyPr>
            <a:normAutofit/>
          </a:bodyPr>
          <a:lstStyle/>
          <a:p>
            <a:r>
              <a:rPr lang="en-US" altLang="zh-CN" sz="1650" b="1" dirty="0"/>
              <a:t>《</a:t>
            </a:r>
            <a:r>
              <a:rPr lang="zh-CN" altLang="en-US" sz="1650" b="1" dirty="0"/>
              <a:t>上市公司信息披露管理办法</a:t>
            </a:r>
            <a:r>
              <a:rPr lang="en-US" altLang="zh-CN" sz="1650" b="1" dirty="0"/>
              <a:t>》</a:t>
            </a:r>
          </a:p>
          <a:p>
            <a:pPr lvl="1"/>
            <a:r>
              <a:rPr lang="zh-CN" altLang="en-US" sz="1425" dirty="0"/>
              <a:t>第</a:t>
            </a:r>
            <a:r>
              <a:rPr lang="en-US" altLang="zh-CN" sz="1425" dirty="0"/>
              <a:t>45</a:t>
            </a:r>
            <a:r>
              <a:rPr lang="zh-CN" altLang="en-US" sz="1425" dirty="0"/>
              <a:t>条第</a:t>
            </a:r>
            <a:r>
              <a:rPr lang="en-US" altLang="zh-CN" sz="1425" dirty="0"/>
              <a:t>2</a:t>
            </a:r>
            <a:r>
              <a:rPr lang="zh-CN" altLang="en-US" sz="1425" dirty="0"/>
              <a:t>款的规定，</a:t>
            </a:r>
            <a:r>
              <a:rPr lang="zh-CN" altLang="en-US" sz="1425" dirty="0">
                <a:solidFill>
                  <a:schemeClr val="accent1"/>
                </a:solidFill>
              </a:rPr>
              <a:t>董事会秘书</a:t>
            </a:r>
            <a:r>
              <a:rPr lang="zh-CN" altLang="en-US" sz="1425" dirty="0"/>
              <a:t>负责办理上市公司信息对外公布等相关事宜。除监事会公告外，上市公司披露的信息应当以</a:t>
            </a:r>
            <a:r>
              <a:rPr lang="zh-CN" altLang="en-US" sz="1425" dirty="0">
                <a:solidFill>
                  <a:schemeClr val="accent1"/>
                </a:solidFill>
              </a:rPr>
              <a:t>董事会公告</a:t>
            </a:r>
            <a:r>
              <a:rPr lang="zh-CN" altLang="en-US" sz="1425" dirty="0"/>
              <a:t>的形式发布。</a:t>
            </a:r>
            <a:endParaRPr lang="en-US" altLang="zh-CN" sz="1425" dirty="0"/>
          </a:p>
          <a:p>
            <a:pPr lvl="1"/>
            <a:r>
              <a:rPr lang="zh-CN" altLang="en-US" sz="1425" dirty="0"/>
              <a:t>第</a:t>
            </a:r>
            <a:r>
              <a:rPr lang="en-US" altLang="zh-CN" sz="1425" dirty="0"/>
              <a:t>3</a:t>
            </a:r>
            <a:r>
              <a:rPr lang="zh-CN" altLang="en-US" sz="1425" dirty="0"/>
              <a:t>条规定，“发行人、上市公司的董事、监事、高级管理人员</a:t>
            </a:r>
            <a:r>
              <a:rPr lang="zh-CN" altLang="en-US" sz="1425" u="sng" dirty="0">
                <a:solidFill>
                  <a:schemeClr val="accent1"/>
                </a:solidFill>
              </a:rPr>
              <a:t>应当</a:t>
            </a:r>
            <a:r>
              <a:rPr lang="zh-CN" altLang="en-US" sz="1425" dirty="0">
                <a:solidFill>
                  <a:schemeClr val="accent1"/>
                </a:solidFill>
              </a:rPr>
              <a:t>忠实、勤勉地履行职责</a:t>
            </a:r>
            <a:r>
              <a:rPr lang="zh-CN" altLang="en-US" sz="1425" dirty="0"/>
              <a:t>，保证披露信息的</a:t>
            </a:r>
            <a:r>
              <a:rPr lang="zh-CN" altLang="en-US" sz="1425" u="sng" dirty="0">
                <a:solidFill>
                  <a:schemeClr val="accent1"/>
                </a:solidFill>
              </a:rPr>
              <a:t>真实、准确、完整、及时、公平</a:t>
            </a:r>
            <a:r>
              <a:rPr lang="zh-CN" altLang="en-US" sz="1425" dirty="0">
                <a:solidFill>
                  <a:schemeClr val="accent1"/>
                </a:solidFill>
              </a:rPr>
              <a:t>”；</a:t>
            </a:r>
            <a:endParaRPr lang="en-US" altLang="zh-CN" sz="1425" dirty="0">
              <a:solidFill>
                <a:schemeClr val="accent1"/>
              </a:solidFill>
            </a:endParaRPr>
          </a:p>
          <a:p>
            <a:pPr lvl="1"/>
            <a:r>
              <a:rPr lang="zh-CN" altLang="en-US" sz="1425" dirty="0"/>
              <a:t>第</a:t>
            </a:r>
            <a:r>
              <a:rPr lang="en-US" altLang="zh-CN" sz="1425" dirty="0"/>
              <a:t>24</a:t>
            </a:r>
            <a:r>
              <a:rPr lang="zh-CN" altLang="en-US" sz="1425" dirty="0"/>
              <a:t>条规定，“公司董事、高级管理人员</a:t>
            </a:r>
            <a:r>
              <a:rPr lang="zh-CN" altLang="en-US" sz="1425" dirty="0">
                <a:solidFill>
                  <a:schemeClr val="accent1"/>
                </a:solidFill>
              </a:rPr>
              <a:t>应当对定期报告签署书面确认意见</a:t>
            </a:r>
            <a:r>
              <a:rPr lang="zh-CN" altLang="en-US" sz="1425" dirty="0"/>
              <a:t>，监事会应当提出书面审核意见，说明董事会的编制和审核程序是否符合法律、行政法规和中国证监会的规定，报告的内容是否能够真实、准确、完整地反映上市公司的实际情况；</a:t>
            </a:r>
            <a:r>
              <a:rPr lang="zh-CN" altLang="en-US" sz="1425" u="sng" dirty="0">
                <a:solidFill>
                  <a:schemeClr val="accent1"/>
                </a:solidFill>
              </a:rPr>
              <a:t>董事、监事、高级管理人员对定期报告内容的真实性、准确性、完整性无法保证或者存在异议的，应当陈述理由和发表意见，并予以披露</a:t>
            </a:r>
            <a:r>
              <a:rPr lang="zh-CN" altLang="en-US" sz="1425" dirty="0"/>
              <a:t>”；</a:t>
            </a:r>
            <a:endParaRPr lang="en-US" altLang="zh-CN" sz="1425" dirty="0"/>
          </a:p>
          <a:p>
            <a:pPr lvl="1"/>
            <a:r>
              <a:rPr lang="en-US" altLang="zh-CN" sz="1425" dirty="0"/>
              <a:t>《</a:t>
            </a:r>
            <a:r>
              <a:rPr lang="zh-CN" altLang="en-US" sz="1425" dirty="0"/>
              <a:t>证券法</a:t>
            </a:r>
            <a:r>
              <a:rPr lang="en-US" altLang="zh-CN" sz="1425" dirty="0"/>
              <a:t>》</a:t>
            </a:r>
            <a:r>
              <a:rPr lang="zh-CN" altLang="en-US" sz="1425" dirty="0"/>
              <a:t>第</a:t>
            </a:r>
            <a:r>
              <a:rPr lang="en-US" altLang="zh-CN" sz="1425" dirty="0"/>
              <a:t>68</a:t>
            </a:r>
            <a:r>
              <a:rPr lang="zh-CN" altLang="en-US" sz="1425" dirty="0"/>
              <a:t>条亦有相同规定。</a:t>
            </a:r>
            <a:endParaRPr lang="en-US" altLang="zh-CN" sz="1425" dirty="0"/>
          </a:p>
          <a:p>
            <a:r>
              <a:rPr lang="en-US" altLang="zh-CN" sz="1650" dirty="0"/>
              <a:t>《</a:t>
            </a:r>
            <a:r>
              <a:rPr lang="zh-CN" altLang="en-US" sz="1650" dirty="0"/>
              <a:t>证券法</a:t>
            </a:r>
            <a:r>
              <a:rPr lang="en-US" altLang="zh-CN" sz="1650" dirty="0"/>
              <a:t>》</a:t>
            </a:r>
            <a:r>
              <a:rPr lang="zh-CN" altLang="en-US" sz="1650" dirty="0"/>
              <a:t>第</a:t>
            </a:r>
            <a:r>
              <a:rPr lang="en-US" altLang="zh-CN" sz="1650" dirty="0"/>
              <a:t>193</a:t>
            </a:r>
            <a:r>
              <a:rPr lang="zh-CN" altLang="en-US" sz="1650" dirty="0"/>
              <a:t>条以及</a:t>
            </a:r>
            <a:r>
              <a:rPr lang="en-US" altLang="zh-CN" sz="1650" dirty="0"/>
              <a:t>《</a:t>
            </a:r>
            <a:r>
              <a:rPr lang="zh-CN" altLang="en-US" sz="1650" dirty="0"/>
              <a:t>上市公司信息披露管理办法</a:t>
            </a:r>
            <a:r>
              <a:rPr lang="en-US" altLang="zh-CN" sz="1650" dirty="0"/>
              <a:t>》</a:t>
            </a:r>
            <a:r>
              <a:rPr lang="zh-CN" altLang="en-US" sz="1650" dirty="0"/>
              <a:t>第</a:t>
            </a:r>
            <a:r>
              <a:rPr lang="en-US" altLang="zh-CN" sz="1650" dirty="0"/>
              <a:t>58</a:t>
            </a:r>
            <a:r>
              <a:rPr lang="zh-CN" altLang="en-US" sz="1650" dirty="0"/>
              <a:t>条、第</a:t>
            </a:r>
            <a:r>
              <a:rPr lang="en-US" altLang="zh-CN" sz="1650" dirty="0"/>
              <a:t>59</a:t>
            </a:r>
            <a:r>
              <a:rPr lang="zh-CN" altLang="en-US" sz="1650" dirty="0"/>
              <a:t>条等还对信息披露有误的责任作出具体规定。</a:t>
            </a:r>
            <a:endParaRPr lang="en-US" altLang="zh-CN" sz="1650" dirty="0"/>
          </a:p>
        </p:txBody>
      </p:sp>
      <p:sp>
        <p:nvSpPr>
          <p:cNvPr id="4" name="灯片编号占位符 3">
            <a:extLst>
              <a:ext uri="{FF2B5EF4-FFF2-40B4-BE49-F238E27FC236}">
                <a16:creationId xmlns:a16="http://schemas.microsoft.com/office/drawing/2014/main" id="{03DE7FE4-493F-451E-A165-3E6B62433EE2}"/>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13</a:t>
            </a:fld>
            <a:endParaRPr lang="zh-CN" altLang="en-US"/>
          </a:p>
        </p:txBody>
      </p:sp>
      <p:sp>
        <p:nvSpPr>
          <p:cNvPr id="7" name="标题 1">
            <a:extLst>
              <a:ext uri="{FF2B5EF4-FFF2-40B4-BE49-F238E27FC236}">
                <a16:creationId xmlns:a16="http://schemas.microsoft.com/office/drawing/2014/main" id="{D25B68D7-4C11-4818-B01A-EA1E225DEF9B}"/>
              </a:ext>
            </a:extLst>
          </p:cNvPr>
          <p:cNvSpPr txBox="1">
            <a:spLocks/>
          </p:cNvSpPr>
          <p:nvPr/>
        </p:nvSpPr>
        <p:spPr>
          <a:xfrm>
            <a:off x="2339752" y="12347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Tree>
    <p:custDataLst>
      <p:tags r:id="rId1"/>
    </p:custDataLst>
    <p:extLst>
      <p:ext uri="{BB962C8B-B14F-4D97-AF65-F5344CB8AC3E}">
        <p14:creationId xmlns:p14="http://schemas.microsoft.com/office/powerpoint/2010/main" val="392451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DA1F29-A15B-4381-8E66-DCF9C1536128}"/>
              </a:ext>
            </a:extLst>
          </p:cNvPr>
          <p:cNvSpPr>
            <a:spLocks noGrp="1"/>
          </p:cNvSpPr>
          <p:nvPr>
            <p:ph sz="quarter" idx="1"/>
          </p:nvPr>
        </p:nvSpPr>
        <p:spPr>
          <a:xfrm>
            <a:off x="539552" y="679538"/>
            <a:ext cx="8199064" cy="4011906"/>
          </a:xfrm>
        </p:spPr>
        <p:txBody>
          <a:bodyPr>
            <a:normAutofit/>
          </a:bodyPr>
          <a:lstStyle/>
          <a:p>
            <a:r>
              <a:rPr lang="en-US" altLang="zh-CN" sz="2400" dirty="0">
                <a:solidFill>
                  <a:srgbClr val="00B0F0"/>
                </a:solidFill>
              </a:rPr>
              <a:t>CASE</a:t>
            </a:r>
            <a:r>
              <a:rPr lang="zh-CN" altLang="en-US" sz="2400" dirty="0">
                <a:solidFill>
                  <a:srgbClr val="00B0F0"/>
                </a:solidFill>
              </a:rPr>
              <a:t>：董监高信披、股东减持</a:t>
            </a:r>
            <a:r>
              <a:rPr lang="en-US" altLang="zh-CN" sz="2400" dirty="0">
                <a:solidFill>
                  <a:srgbClr val="00B0F0"/>
                </a:solidFill>
              </a:rPr>
              <a:t>——ST</a:t>
            </a:r>
            <a:r>
              <a:rPr lang="zh-CN" altLang="en-US" sz="2400" dirty="0">
                <a:solidFill>
                  <a:srgbClr val="00B0F0"/>
                </a:solidFill>
              </a:rPr>
              <a:t>墨龙（</a:t>
            </a:r>
            <a:r>
              <a:rPr lang="en-US" altLang="zh-CN" sz="2400" dirty="0">
                <a:solidFill>
                  <a:srgbClr val="00B0F0"/>
                </a:solidFill>
              </a:rPr>
              <a:t>002490</a:t>
            </a:r>
            <a:r>
              <a:rPr lang="zh-CN" altLang="en-US" sz="2400" dirty="0">
                <a:solidFill>
                  <a:srgbClr val="00B0F0"/>
                </a:solidFill>
              </a:rPr>
              <a:t>）</a:t>
            </a:r>
            <a:endParaRPr lang="en-US" altLang="zh-CN" sz="2400" dirty="0">
              <a:solidFill>
                <a:srgbClr val="00B0F0"/>
              </a:solidFill>
            </a:endParaRPr>
          </a:p>
          <a:p>
            <a:pPr lvl="1">
              <a:lnSpc>
                <a:spcPct val="150000"/>
              </a:lnSpc>
            </a:pPr>
            <a:r>
              <a:rPr lang="en-US" altLang="zh-CN" sz="1200" dirty="0"/>
              <a:t>2017.9.26</a:t>
            </a:r>
            <a:r>
              <a:rPr lang="zh-CN" altLang="en-US" sz="1200" dirty="0"/>
              <a:t>董监高全体共计</a:t>
            </a:r>
            <a:r>
              <a:rPr lang="en-US" altLang="zh-CN" sz="1200" dirty="0"/>
              <a:t>18</a:t>
            </a:r>
            <a:r>
              <a:rPr lang="zh-CN" altLang="en-US" sz="1200" dirty="0"/>
              <a:t>人被证监会处以警告以及</a:t>
            </a:r>
            <a:r>
              <a:rPr lang="en-US" altLang="zh-CN" sz="1200" dirty="0"/>
              <a:t>3</a:t>
            </a:r>
            <a:r>
              <a:rPr lang="zh-CN" altLang="en-US" sz="1200" dirty="0"/>
              <a:t>万到</a:t>
            </a:r>
            <a:r>
              <a:rPr lang="en-US" altLang="zh-CN" sz="1200" dirty="0"/>
              <a:t>60</a:t>
            </a:r>
            <a:r>
              <a:rPr lang="zh-CN" altLang="en-US" sz="1200" dirty="0"/>
              <a:t>万不等的罚款</a:t>
            </a:r>
            <a:endParaRPr lang="en-US" altLang="zh-CN" sz="1200" dirty="0"/>
          </a:p>
          <a:p>
            <a:pPr lvl="1">
              <a:lnSpc>
                <a:spcPct val="150000"/>
              </a:lnSpc>
            </a:pPr>
            <a:r>
              <a:rPr lang="zh-CN" altLang="en-US" sz="1200" dirty="0"/>
              <a:t>理由：</a:t>
            </a:r>
            <a:r>
              <a:rPr lang="en-US" altLang="zh-CN" sz="1200" dirty="0"/>
              <a:t>2015</a:t>
            </a:r>
            <a:r>
              <a:rPr lang="zh-CN" altLang="zh-CN" sz="1200" dirty="0"/>
              <a:t>年、</a:t>
            </a:r>
            <a:r>
              <a:rPr lang="en-US" altLang="zh-CN" sz="1200" dirty="0"/>
              <a:t>2016</a:t>
            </a:r>
            <a:r>
              <a:rPr lang="zh-CN" altLang="zh-CN" sz="1200" dirty="0"/>
              <a:t>年部分定期报告虚假记载以及未及时披露重大投资事项。</a:t>
            </a:r>
            <a:endParaRPr lang="en-US" altLang="zh-CN" sz="1200" dirty="0"/>
          </a:p>
          <a:p>
            <a:pPr lvl="1">
              <a:lnSpc>
                <a:spcPct val="150000"/>
              </a:lnSpc>
            </a:pPr>
            <a:r>
              <a:rPr lang="zh-CN" altLang="en-US" sz="1200" dirty="0"/>
              <a:t>抗辩：不知情、与己无关，不应“被连带”</a:t>
            </a:r>
            <a:endParaRPr lang="en-US" altLang="zh-CN" sz="1200" dirty="0"/>
          </a:p>
          <a:p>
            <a:pPr lvl="1">
              <a:lnSpc>
                <a:spcPct val="150000"/>
              </a:lnSpc>
              <a:buFont typeface="Wingdings" panose="05000000000000000000" pitchFamily="2" charset="2"/>
              <a:buChar char="p"/>
            </a:pPr>
            <a:r>
              <a:rPr lang="zh-CN" altLang="en-US" sz="1200" dirty="0"/>
              <a:t>时间节点：</a:t>
            </a:r>
            <a:r>
              <a:rPr lang="en-US" altLang="zh-CN" sz="1200" dirty="0"/>
              <a:t>2016.10.27</a:t>
            </a:r>
            <a:r>
              <a:rPr lang="zh-CN" altLang="en-US" sz="1200" dirty="0"/>
              <a:t>；</a:t>
            </a:r>
            <a:r>
              <a:rPr lang="en-US" altLang="zh-CN" sz="1200" dirty="0"/>
              <a:t>2016.12.31</a:t>
            </a:r>
            <a:r>
              <a:rPr lang="zh-CN" altLang="en-US" sz="1200" dirty="0"/>
              <a:t>；</a:t>
            </a:r>
            <a:r>
              <a:rPr lang="en-US" altLang="zh-CN" sz="1200" dirty="0"/>
              <a:t>2017.2.3</a:t>
            </a:r>
          </a:p>
          <a:p>
            <a:pPr lvl="1">
              <a:lnSpc>
                <a:spcPct val="150000"/>
              </a:lnSpc>
              <a:buFont typeface="Wingdings" panose="05000000000000000000" pitchFamily="2" charset="2"/>
              <a:buChar char="p"/>
            </a:pPr>
            <a:r>
              <a:rPr lang="zh-CN" altLang="en-US" sz="1200" dirty="0"/>
              <a:t>业绩预告修正：</a:t>
            </a:r>
            <a:r>
              <a:rPr lang="en-US" altLang="zh-CN" sz="1200" dirty="0">
                <a:solidFill>
                  <a:srgbClr val="00B050"/>
                </a:solidFill>
              </a:rPr>
              <a:t>+600</a:t>
            </a:r>
            <a:r>
              <a:rPr lang="en-US" altLang="zh-CN" sz="1200" dirty="0">
                <a:sym typeface="Wingdings" panose="05000000000000000000" pitchFamily="2" charset="2"/>
              </a:rPr>
              <a:t></a:t>
            </a:r>
            <a:r>
              <a:rPr lang="en-US" altLang="zh-CN" sz="1200" dirty="0">
                <a:solidFill>
                  <a:srgbClr val="FF0000"/>
                </a:solidFill>
              </a:rPr>
              <a:t>-1200</a:t>
            </a:r>
            <a:r>
              <a:rPr lang="zh-CN" altLang="en-US" sz="1200" dirty="0">
                <a:solidFill>
                  <a:srgbClr val="FF0000"/>
                </a:solidFill>
              </a:rPr>
              <a:t>万</a:t>
            </a:r>
            <a:r>
              <a:rPr lang="en-US" altLang="zh-CN" sz="1200" dirty="0">
                <a:sym typeface="Wingdings" panose="05000000000000000000" pitchFamily="2" charset="2"/>
              </a:rPr>
              <a:t></a:t>
            </a:r>
            <a:r>
              <a:rPr lang="en-US" altLang="zh-CN" sz="1200" dirty="0">
                <a:solidFill>
                  <a:srgbClr val="FF0000"/>
                </a:solidFill>
                <a:sym typeface="Wingdings" panose="05000000000000000000" pitchFamily="2" charset="2"/>
              </a:rPr>
              <a:t>-4.8~-6</a:t>
            </a:r>
            <a:r>
              <a:rPr lang="zh-CN" altLang="en-US" sz="1200" dirty="0">
                <a:solidFill>
                  <a:srgbClr val="FF0000"/>
                </a:solidFill>
                <a:sym typeface="Wingdings" panose="05000000000000000000" pitchFamily="2" charset="2"/>
              </a:rPr>
              <a:t>亿</a:t>
            </a:r>
            <a:endParaRPr lang="en-US" altLang="zh-CN" sz="1200" dirty="0">
              <a:solidFill>
                <a:srgbClr val="FF0000"/>
              </a:solidFill>
              <a:sym typeface="Wingdings" panose="05000000000000000000" pitchFamily="2" charset="2"/>
            </a:endParaRPr>
          </a:p>
          <a:p>
            <a:pPr lvl="1">
              <a:lnSpc>
                <a:spcPct val="150000"/>
              </a:lnSpc>
              <a:buFont typeface="Wingdings" panose="05000000000000000000" pitchFamily="2" charset="2"/>
              <a:buChar char="p"/>
            </a:pPr>
            <a:r>
              <a:rPr lang="zh-CN" altLang="en-US" sz="1200" dirty="0">
                <a:sym typeface="Wingdings" panose="05000000000000000000" pitchFamily="2" charset="2"/>
              </a:rPr>
              <a:t>套现减持（</a:t>
            </a:r>
            <a:r>
              <a:rPr lang="en-US" altLang="zh-CN" sz="1200" dirty="0">
                <a:sym typeface="Wingdings" panose="05000000000000000000" pitchFamily="2" charset="2"/>
              </a:rPr>
              <a:t>3824</a:t>
            </a:r>
            <a:r>
              <a:rPr lang="zh-CN" altLang="en-US" sz="1200" dirty="0">
                <a:sym typeface="Wingdings" panose="05000000000000000000" pitchFamily="2" charset="2"/>
              </a:rPr>
              <a:t>万元）、触发临界点</a:t>
            </a:r>
            <a:endParaRPr lang="en-US" altLang="zh-CN" sz="1200" dirty="0">
              <a:sym typeface="Wingdings" panose="05000000000000000000" pitchFamily="2" charset="2"/>
            </a:endParaRPr>
          </a:p>
          <a:p>
            <a:endParaRPr lang="zh-CN" altLang="en-US" dirty="0"/>
          </a:p>
        </p:txBody>
      </p:sp>
      <p:sp>
        <p:nvSpPr>
          <p:cNvPr id="4" name="灯片编号占位符 3">
            <a:extLst>
              <a:ext uri="{FF2B5EF4-FFF2-40B4-BE49-F238E27FC236}">
                <a16:creationId xmlns:a16="http://schemas.microsoft.com/office/drawing/2014/main" id="{74A4F055-335C-47FA-9385-5A2944317BB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14</a:t>
            </a:fld>
            <a:endParaRPr lang="zh-CN" altLang="en-US"/>
          </a:p>
        </p:txBody>
      </p:sp>
      <p:sp>
        <p:nvSpPr>
          <p:cNvPr id="5" name="标题 1">
            <a:extLst>
              <a:ext uri="{FF2B5EF4-FFF2-40B4-BE49-F238E27FC236}">
                <a16:creationId xmlns:a16="http://schemas.microsoft.com/office/drawing/2014/main" id="{DA9ECBFA-9218-42EE-88FD-E5DB7734D045}"/>
              </a:ext>
            </a:extLst>
          </p:cNvPr>
          <p:cNvSpPr txBox="1">
            <a:spLocks/>
          </p:cNvSpPr>
          <p:nvPr/>
        </p:nvSpPr>
        <p:spPr>
          <a:xfrm>
            <a:off x="2510195" y="122404"/>
            <a:ext cx="5600700" cy="483405"/>
          </a:xfrm>
          <a:prstGeom prst="rect">
            <a:avLst/>
          </a:prstGeom>
        </p:spPr>
        <p:txBody>
          <a:bodyPr vert="horz" anchor="b">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7" name="图片 6">
            <a:extLst>
              <a:ext uri="{FF2B5EF4-FFF2-40B4-BE49-F238E27FC236}">
                <a16:creationId xmlns:a16="http://schemas.microsoft.com/office/drawing/2014/main" id="{1EBF2C4F-3999-45ED-A24C-923DFF9CEE0A}"/>
              </a:ext>
            </a:extLst>
          </p:cNvPr>
          <p:cNvPicPr>
            <a:picLocks noChangeAspect="1"/>
          </p:cNvPicPr>
          <p:nvPr/>
        </p:nvPicPr>
        <p:blipFill>
          <a:blip r:embed="rId4"/>
          <a:stretch>
            <a:fillRect/>
          </a:stretch>
        </p:blipFill>
        <p:spPr>
          <a:xfrm>
            <a:off x="4211960" y="2931790"/>
            <a:ext cx="4300538" cy="1685925"/>
          </a:xfrm>
          <a:prstGeom prst="rect">
            <a:avLst/>
          </a:prstGeom>
        </p:spPr>
      </p:pic>
    </p:spTree>
    <p:custDataLst>
      <p:tags r:id="rId1"/>
    </p:custDataLst>
    <p:extLst>
      <p:ext uri="{BB962C8B-B14F-4D97-AF65-F5344CB8AC3E}">
        <p14:creationId xmlns:p14="http://schemas.microsoft.com/office/powerpoint/2010/main" val="1185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DA1F29-A15B-4381-8E66-DCF9C1536128}"/>
              </a:ext>
            </a:extLst>
          </p:cNvPr>
          <p:cNvSpPr>
            <a:spLocks noGrp="1"/>
          </p:cNvSpPr>
          <p:nvPr>
            <p:ph sz="quarter" idx="1"/>
          </p:nvPr>
        </p:nvSpPr>
        <p:spPr>
          <a:xfrm>
            <a:off x="539552" y="789552"/>
            <a:ext cx="8352928" cy="4065912"/>
          </a:xfrm>
        </p:spPr>
        <p:txBody>
          <a:bodyPr>
            <a:normAutofit fontScale="70000" lnSpcReduction="20000"/>
          </a:bodyPr>
          <a:lstStyle/>
          <a:p>
            <a:r>
              <a:rPr lang="en-US" altLang="zh-CN" dirty="0">
                <a:solidFill>
                  <a:srgbClr val="00B0F0"/>
                </a:solidFill>
              </a:rPr>
              <a:t>CASE</a:t>
            </a:r>
            <a:r>
              <a:rPr lang="zh-CN" altLang="en-US" dirty="0">
                <a:solidFill>
                  <a:srgbClr val="00B0F0"/>
                </a:solidFill>
              </a:rPr>
              <a:t>：董监高信披</a:t>
            </a:r>
            <a:r>
              <a:rPr lang="en-US" altLang="zh-CN" dirty="0">
                <a:solidFill>
                  <a:srgbClr val="00B0F0"/>
                </a:solidFill>
              </a:rPr>
              <a:t>——</a:t>
            </a:r>
            <a:r>
              <a:rPr lang="zh-CN" altLang="en-US" dirty="0">
                <a:solidFill>
                  <a:srgbClr val="00B0F0"/>
                </a:solidFill>
              </a:rPr>
              <a:t>部分董监高的“无谓挣扎”</a:t>
            </a:r>
            <a:endParaRPr lang="en-US" altLang="zh-CN" dirty="0"/>
          </a:p>
          <a:p>
            <a:r>
              <a:rPr lang="zh-CN" altLang="en-US" dirty="0">
                <a:solidFill>
                  <a:srgbClr val="00B0F0"/>
                </a:solidFill>
              </a:rPr>
              <a:t>博元投资（</a:t>
            </a:r>
            <a:r>
              <a:rPr lang="en-US" altLang="zh-CN" dirty="0">
                <a:solidFill>
                  <a:srgbClr val="00B0F0"/>
                </a:solidFill>
              </a:rPr>
              <a:t>600656</a:t>
            </a:r>
            <a:r>
              <a:rPr lang="zh-CN" altLang="en-US" dirty="0">
                <a:solidFill>
                  <a:srgbClr val="00B0F0"/>
                </a:solidFill>
              </a:rPr>
              <a:t>）</a:t>
            </a:r>
            <a:endParaRPr lang="en-US" altLang="zh-CN" dirty="0">
              <a:solidFill>
                <a:srgbClr val="00B0F0"/>
              </a:solidFill>
            </a:endParaRPr>
          </a:p>
          <a:p>
            <a:pPr lvl="1"/>
            <a:r>
              <a:rPr lang="zh-CN" altLang="en-US" dirty="0"/>
              <a:t>“事情发生于任职前”</a:t>
            </a:r>
            <a:endParaRPr lang="en-US" altLang="zh-CN" dirty="0"/>
          </a:p>
          <a:p>
            <a:pPr lvl="1"/>
            <a:r>
              <a:rPr lang="zh-CN" altLang="en-US" b="1" dirty="0">
                <a:latin typeface="华文新魏" panose="02010800040101010101" pitchFamily="2" charset="-122"/>
                <a:ea typeface="华文新魏" panose="02010800040101010101" pitchFamily="2" charset="-122"/>
              </a:rPr>
              <a:t>关键： 签字了吗</a:t>
            </a:r>
            <a:r>
              <a:rPr lang="en-US" altLang="zh-CN" b="1" dirty="0">
                <a:latin typeface="华文新魏" panose="02010800040101010101" pitchFamily="2" charset="-122"/>
                <a:ea typeface="华文新魏" panose="02010800040101010101" pitchFamily="2" charset="-122"/>
              </a:rPr>
              <a:t>?</a:t>
            </a:r>
          </a:p>
          <a:p>
            <a:r>
              <a:rPr lang="zh-CN" altLang="en-US" dirty="0">
                <a:solidFill>
                  <a:srgbClr val="00B0F0"/>
                </a:solidFill>
              </a:rPr>
              <a:t>匹凸匹 （</a:t>
            </a:r>
            <a:r>
              <a:rPr lang="en-US" altLang="zh-CN" dirty="0">
                <a:solidFill>
                  <a:srgbClr val="00B0F0"/>
                </a:solidFill>
              </a:rPr>
              <a:t>600696</a:t>
            </a:r>
            <a:r>
              <a:rPr lang="zh-CN" altLang="en-US" dirty="0">
                <a:solidFill>
                  <a:srgbClr val="00B0F0"/>
                </a:solidFill>
              </a:rPr>
              <a:t>）</a:t>
            </a:r>
            <a:endParaRPr lang="en-US" altLang="zh-CN" dirty="0">
              <a:solidFill>
                <a:srgbClr val="00B0F0"/>
              </a:solidFill>
            </a:endParaRPr>
          </a:p>
          <a:p>
            <a:pPr lvl="1"/>
            <a:r>
              <a:rPr lang="zh-CN" altLang="en-US" dirty="0"/>
              <a:t>“那都是鲜言一人所为，我不知我未做，与我无关” </a:t>
            </a:r>
            <a:endParaRPr lang="en-US" altLang="zh-CN" dirty="0"/>
          </a:p>
          <a:p>
            <a:pPr lvl="2"/>
            <a:r>
              <a:rPr lang="zh-CN" altLang="en-US" dirty="0"/>
              <a:t>实际控制人鲜言，同时还兼任董事长、董秘以及总经理职务，利用控制以及身份职务优势刻意隐瞒重要控股子公司重大对外担保事项和诉讼事项。</a:t>
            </a:r>
            <a:endParaRPr lang="en-US" altLang="zh-CN" dirty="0"/>
          </a:p>
          <a:p>
            <a:pPr lvl="1"/>
            <a:r>
              <a:rPr lang="zh-CN" altLang="en-US" b="1" dirty="0">
                <a:latin typeface="华文新魏" panose="02010800040101010101" pitchFamily="2" charset="-122"/>
                <a:ea typeface="华文新魏" panose="02010800040101010101" pitchFamily="2" charset="-122"/>
              </a:rPr>
              <a:t>怪圈：当事者不报，非当事者因不知情或未参与也不报</a:t>
            </a:r>
            <a:endParaRPr lang="en-US" altLang="zh-CN" b="1" dirty="0">
              <a:latin typeface="华文新魏" panose="02010800040101010101" pitchFamily="2" charset="-122"/>
              <a:ea typeface="华文新魏" panose="02010800040101010101" pitchFamily="2" charset="-122"/>
            </a:endParaRPr>
          </a:p>
          <a:p>
            <a:r>
              <a:rPr lang="zh-CN" altLang="en-US" dirty="0">
                <a:solidFill>
                  <a:srgbClr val="00B0F0"/>
                </a:solidFill>
              </a:rPr>
              <a:t>荣丰控股（</a:t>
            </a:r>
            <a:r>
              <a:rPr lang="en-US" altLang="zh-CN" dirty="0">
                <a:solidFill>
                  <a:srgbClr val="00B0F0"/>
                </a:solidFill>
              </a:rPr>
              <a:t>000698</a:t>
            </a:r>
            <a:r>
              <a:rPr lang="zh-CN" altLang="en-US" dirty="0">
                <a:solidFill>
                  <a:srgbClr val="00B0F0"/>
                </a:solidFill>
              </a:rPr>
              <a:t>）</a:t>
            </a:r>
            <a:endParaRPr lang="en-US" altLang="zh-CN" dirty="0">
              <a:solidFill>
                <a:srgbClr val="00B0F0"/>
              </a:solidFill>
            </a:endParaRPr>
          </a:p>
          <a:p>
            <a:pPr lvl="1"/>
            <a:r>
              <a:rPr lang="zh-CN" altLang="en-US" dirty="0"/>
              <a:t>“审计师他怎么没有查出财报的问题”</a:t>
            </a:r>
            <a:endParaRPr lang="en-US" altLang="zh-CN" dirty="0"/>
          </a:p>
          <a:p>
            <a:pPr lvl="1"/>
            <a:r>
              <a:rPr lang="zh-CN" altLang="en-US" b="1" dirty="0">
                <a:latin typeface="华文新魏" panose="02010800040101010101" pitchFamily="2" charset="-122"/>
                <a:ea typeface="华文新魏" panose="02010800040101010101" pitchFamily="2" charset="-122"/>
              </a:rPr>
              <a:t>认定：会计责任</a:t>
            </a:r>
            <a:r>
              <a:rPr lang="en-US" altLang="zh-CN" b="1" dirty="0">
                <a:latin typeface="华文新魏" panose="02010800040101010101" pitchFamily="2" charset="-122"/>
                <a:ea typeface="华文新魏" panose="02010800040101010101" pitchFamily="2" charset="-122"/>
              </a:rPr>
              <a:t>vs</a:t>
            </a:r>
            <a:r>
              <a:rPr lang="zh-CN" altLang="en-US" b="1" dirty="0">
                <a:latin typeface="华文新魏" panose="02010800040101010101" pitchFamily="2" charset="-122"/>
                <a:ea typeface="华文新魏" panose="02010800040101010101" pitchFamily="2" charset="-122"/>
              </a:rPr>
              <a:t>审计责任</a:t>
            </a:r>
          </a:p>
        </p:txBody>
      </p:sp>
      <p:sp>
        <p:nvSpPr>
          <p:cNvPr id="4" name="灯片编号占位符 3">
            <a:extLst>
              <a:ext uri="{FF2B5EF4-FFF2-40B4-BE49-F238E27FC236}">
                <a16:creationId xmlns:a16="http://schemas.microsoft.com/office/drawing/2014/main" id="{74A4F055-335C-47FA-9385-5A2944317BB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15</a:t>
            </a:fld>
            <a:endParaRPr lang="zh-CN" altLang="en-US"/>
          </a:p>
        </p:txBody>
      </p:sp>
      <p:sp>
        <p:nvSpPr>
          <p:cNvPr id="5" name="标题 1">
            <a:extLst>
              <a:ext uri="{FF2B5EF4-FFF2-40B4-BE49-F238E27FC236}">
                <a16:creationId xmlns:a16="http://schemas.microsoft.com/office/drawing/2014/main" id="{6575D48A-5B24-43FE-BC72-E3A59FDD4800}"/>
              </a:ext>
            </a:extLst>
          </p:cNvPr>
          <p:cNvSpPr txBox="1">
            <a:spLocks/>
          </p:cNvSpPr>
          <p:nvPr/>
        </p:nvSpPr>
        <p:spPr>
          <a:xfrm>
            <a:off x="2339752" y="140531"/>
            <a:ext cx="5600700" cy="483405"/>
          </a:xfrm>
          <a:prstGeom prst="rect">
            <a:avLst/>
          </a:prstGeom>
        </p:spPr>
        <p:txBody>
          <a:bodyPr vert="horz" anchor="b">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9" name="图片 8">
            <a:extLst>
              <a:ext uri="{FF2B5EF4-FFF2-40B4-BE49-F238E27FC236}">
                <a16:creationId xmlns:a16="http://schemas.microsoft.com/office/drawing/2014/main" id="{16CEC4E6-7F93-4AA4-9A81-6F7DC8182404}"/>
              </a:ext>
            </a:extLst>
          </p:cNvPr>
          <p:cNvPicPr>
            <a:picLocks noChangeAspect="1"/>
          </p:cNvPicPr>
          <p:nvPr/>
        </p:nvPicPr>
        <p:blipFill>
          <a:blip r:embed="rId3"/>
          <a:stretch>
            <a:fillRect/>
          </a:stretch>
        </p:blipFill>
        <p:spPr>
          <a:xfrm>
            <a:off x="6804248" y="3867894"/>
            <a:ext cx="1247100" cy="853399"/>
          </a:xfrm>
          <a:prstGeom prst="rect">
            <a:avLst/>
          </a:prstGeom>
        </p:spPr>
      </p:pic>
    </p:spTree>
    <p:custDataLst>
      <p:tags r:id="rId1"/>
    </p:custDataLst>
    <p:extLst>
      <p:ext uri="{BB962C8B-B14F-4D97-AF65-F5344CB8AC3E}">
        <p14:creationId xmlns:p14="http://schemas.microsoft.com/office/powerpoint/2010/main" val="257316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 calcmode="lin" valueType="num">
                                      <p:cBhvr additive="base">
                                        <p:cTn id="3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additive="base">
                                        <p:cTn id="4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DA1F29-A15B-4381-8E66-DCF9C1536128}"/>
              </a:ext>
            </a:extLst>
          </p:cNvPr>
          <p:cNvSpPr>
            <a:spLocks noGrp="1"/>
          </p:cNvSpPr>
          <p:nvPr>
            <p:ph sz="quarter" idx="1"/>
          </p:nvPr>
        </p:nvSpPr>
        <p:spPr>
          <a:xfrm>
            <a:off x="539552" y="771550"/>
            <a:ext cx="8064896" cy="4083914"/>
          </a:xfrm>
        </p:spPr>
        <p:txBody>
          <a:bodyPr>
            <a:normAutofit/>
          </a:bodyPr>
          <a:lstStyle/>
          <a:p>
            <a:r>
              <a:rPr lang="en-US" altLang="zh-CN" sz="2000" dirty="0">
                <a:solidFill>
                  <a:srgbClr val="00B0F0"/>
                </a:solidFill>
              </a:rPr>
              <a:t>CASE</a:t>
            </a:r>
            <a:r>
              <a:rPr lang="zh-CN" altLang="en-US" sz="2000" dirty="0">
                <a:solidFill>
                  <a:srgbClr val="00B0F0"/>
                </a:solidFill>
              </a:rPr>
              <a:t>：董监高之独立董事信披</a:t>
            </a:r>
            <a:r>
              <a:rPr lang="en-US" altLang="zh-CN" sz="2000" dirty="0">
                <a:solidFill>
                  <a:srgbClr val="00B0F0"/>
                </a:solidFill>
              </a:rPr>
              <a:t>——ST</a:t>
            </a:r>
            <a:r>
              <a:rPr lang="zh-CN" altLang="en-US" sz="2000" dirty="0">
                <a:solidFill>
                  <a:srgbClr val="00B0F0"/>
                </a:solidFill>
              </a:rPr>
              <a:t>毅达（</a:t>
            </a:r>
            <a:r>
              <a:rPr lang="en-US" altLang="zh-CN" sz="2000" dirty="0">
                <a:solidFill>
                  <a:srgbClr val="00B0F0"/>
                </a:solidFill>
              </a:rPr>
              <a:t>600610</a:t>
            </a:r>
            <a:r>
              <a:rPr lang="zh-CN" altLang="en-US" sz="2000" dirty="0">
                <a:solidFill>
                  <a:srgbClr val="00B0F0"/>
                </a:solidFill>
              </a:rPr>
              <a:t>）</a:t>
            </a:r>
          </a:p>
          <a:p>
            <a:pPr lvl="1">
              <a:lnSpc>
                <a:spcPct val="150000"/>
              </a:lnSpc>
            </a:pPr>
            <a:r>
              <a:rPr lang="zh-CN" altLang="en-US" sz="1800" dirty="0"/>
              <a:t>自</a:t>
            </a:r>
            <a:r>
              <a:rPr lang="en-US" altLang="zh-CN" sz="1800" dirty="0"/>
              <a:t>2019</a:t>
            </a:r>
            <a:r>
              <a:rPr lang="zh-CN" altLang="en-US" sz="1800" dirty="0"/>
              <a:t>年</a:t>
            </a:r>
            <a:r>
              <a:rPr lang="en-US" altLang="zh-CN" sz="1800" dirty="0"/>
              <a:t>2</a:t>
            </a:r>
            <a:r>
              <a:rPr lang="zh-CN" altLang="en-US" sz="1800" dirty="0"/>
              <a:t>月</a:t>
            </a:r>
            <a:r>
              <a:rPr lang="en-US" altLang="zh-CN" sz="1800" dirty="0"/>
              <a:t>1</a:t>
            </a:r>
            <a:r>
              <a:rPr lang="zh-CN" altLang="en-US" sz="1800" dirty="0"/>
              <a:t>日起出现连续大涨，</a:t>
            </a:r>
            <a:r>
              <a:rPr lang="en-US" altLang="zh-CN" sz="1800" dirty="0"/>
              <a:t>15</a:t>
            </a:r>
            <a:r>
              <a:rPr lang="zh-CN" altLang="en-US" sz="1800" dirty="0"/>
              <a:t>个交易日累计涨幅超过</a:t>
            </a:r>
            <a:r>
              <a:rPr lang="en-US" altLang="zh-CN" sz="1800" dirty="0"/>
              <a:t>90%</a:t>
            </a:r>
          </a:p>
          <a:p>
            <a:pPr lvl="1">
              <a:lnSpc>
                <a:spcPct val="150000"/>
              </a:lnSpc>
            </a:pPr>
            <a:r>
              <a:rPr lang="en-US" altLang="zh-CN" sz="1800" dirty="0"/>
              <a:t>2019</a:t>
            </a:r>
            <a:r>
              <a:rPr lang="zh-CN" altLang="en-US" sz="1800" dirty="0"/>
              <a:t>年</a:t>
            </a:r>
            <a:r>
              <a:rPr lang="en-US" altLang="zh-CN" sz="1800" dirty="0"/>
              <a:t>2</a:t>
            </a:r>
            <a:r>
              <a:rPr lang="zh-CN" altLang="en-US" sz="1800" dirty="0"/>
              <a:t>月</a:t>
            </a:r>
            <a:r>
              <a:rPr lang="en-US" altLang="zh-CN" sz="1800" dirty="0"/>
              <a:t>25</a:t>
            </a:r>
            <a:r>
              <a:rPr lang="zh-CN" altLang="en-US" sz="1800" dirty="0"/>
              <a:t>日辞职：个人原因、对公司现状的考虑、股票“</a:t>
            </a:r>
            <a:r>
              <a:rPr lang="zh-CN" altLang="en-US" sz="1800" dirty="0">
                <a:solidFill>
                  <a:srgbClr val="FF0000"/>
                </a:solidFill>
              </a:rPr>
              <a:t>买不得</a:t>
            </a:r>
            <a:r>
              <a:rPr lang="zh-CN" altLang="en-US" sz="1800" dirty="0"/>
              <a:t>”</a:t>
            </a:r>
            <a:endParaRPr lang="en-US" altLang="zh-CN" sz="1800" dirty="0"/>
          </a:p>
          <a:p>
            <a:pPr lvl="2">
              <a:lnSpc>
                <a:spcPct val="150000"/>
              </a:lnSpc>
            </a:pPr>
            <a:r>
              <a:rPr lang="zh-CN" altLang="en-US" sz="1600" dirty="0"/>
              <a:t>“公司四位独立董事</a:t>
            </a:r>
            <a:r>
              <a:rPr lang="zh-CN" altLang="en-US" sz="1600" b="1" dirty="0"/>
              <a:t>仍未</a:t>
            </a:r>
            <a:r>
              <a:rPr lang="zh-CN" altLang="en-US" sz="1600" dirty="0"/>
              <a:t>与公司现任董事长张培或负责信息披露、财务管理的具体经办人员</a:t>
            </a:r>
            <a:r>
              <a:rPr lang="zh-CN" altLang="en-US" sz="1600" b="1" dirty="0"/>
              <a:t>建立联系</a:t>
            </a:r>
            <a:r>
              <a:rPr lang="zh-CN" altLang="en-US" sz="1600" dirty="0"/>
              <a:t>，公司其他非独立董事、高管、工作人员也没有主动和*</a:t>
            </a:r>
            <a:r>
              <a:rPr lang="en-US" altLang="zh-CN" sz="1600" dirty="0"/>
              <a:t>ST</a:t>
            </a:r>
            <a:r>
              <a:rPr lang="zh-CN" altLang="en-US" sz="1600" dirty="0"/>
              <a:t>毅达独立董事进行过联系。”</a:t>
            </a:r>
            <a:r>
              <a:rPr lang="en-US" altLang="zh-CN" sz="1600" dirty="0">
                <a:latin typeface="华文新魏" panose="02010800040101010101" pitchFamily="2" charset="-122"/>
                <a:ea typeface="华文新魏" panose="02010800040101010101" pitchFamily="2" charset="-122"/>
              </a:rPr>
              <a:t>——</a:t>
            </a:r>
            <a:r>
              <a:rPr lang="zh-CN" altLang="en-US" sz="1200" dirty="0">
                <a:solidFill>
                  <a:schemeClr val="accent2"/>
                </a:solidFill>
                <a:latin typeface="华文新魏" panose="02010800040101010101" pitchFamily="2" charset="-122"/>
                <a:ea typeface="华文新魏" panose="02010800040101010101" pitchFamily="2" charset="-122"/>
              </a:rPr>
              <a:t>风险</a:t>
            </a:r>
            <a:endParaRPr lang="en-US" altLang="zh-CN" sz="1100" dirty="0">
              <a:solidFill>
                <a:schemeClr val="accent2"/>
              </a:solidFill>
              <a:latin typeface="华文新魏" panose="02010800040101010101" pitchFamily="2" charset="-122"/>
              <a:ea typeface="华文新魏" panose="02010800040101010101" pitchFamily="2" charset="-122"/>
            </a:endParaRPr>
          </a:p>
        </p:txBody>
      </p:sp>
      <p:sp>
        <p:nvSpPr>
          <p:cNvPr id="4" name="灯片编号占位符 3">
            <a:extLst>
              <a:ext uri="{FF2B5EF4-FFF2-40B4-BE49-F238E27FC236}">
                <a16:creationId xmlns:a16="http://schemas.microsoft.com/office/drawing/2014/main" id="{74A4F055-335C-47FA-9385-5A2944317BB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16</a:t>
            </a:fld>
            <a:endParaRPr lang="zh-CN" altLang="en-US"/>
          </a:p>
        </p:txBody>
      </p:sp>
      <p:sp>
        <p:nvSpPr>
          <p:cNvPr id="5" name="标题 1">
            <a:extLst>
              <a:ext uri="{FF2B5EF4-FFF2-40B4-BE49-F238E27FC236}">
                <a16:creationId xmlns:a16="http://schemas.microsoft.com/office/drawing/2014/main" id="{6575D48A-5B24-43FE-BC72-E3A59FDD4800}"/>
              </a:ext>
            </a:extLst>
          </p:cNvPr>
          <p:cNvSpPr txBox="1">
            <a:spLocks/>
          </p:cNvSpPr>
          <p:nvPr/>
        </p:nvSpPr>
        <p:spPr>
          <a:xfrm>
            <a:off x="2539334" y="123478"/>
            <a:ext cx="5600700" cy="483405"/>
          </a:xfrm>
          <a:prstGeom prst="rect">
            <a:avLst/>
          </a:prstGeom>
        </p:spPr>
        <p:txBody>
          <a:bodyPr vert="horz" anchor="b">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6" name="图片 5">
            <a:extLst>
              <a:ext uri="{FF2B5EF4-FFF2-40B4-BE49-F238E27FC236}">
                <a16:creationId xmlns:a16="http://schemas.microsoft.com/office/drawing/2014/main" id="{86805EAA-098D-4DB8-B39D-9BBB4A0D8F36}"/>
              </a:ext>
            </a:extLst>
          </p:cNvPr>
          <p:cNvPicPr>
            <a:picLocks noChangeAspect="1"/>
          </p:cNvPicPr>
          <p:nvPr/>
        </p:nvPicPr>
        <p:blipFill>
          <a:blip r:embed="rId2"/>
          <a:stretch>
            <a:fillRect/>
          </a:stretch>
        </p:blipFill>
        <p:spPr>
          <a:xfrm>
            <a:off x="6430126" y="3160671"/>
            <a:ext cx="2174322" cy="1651235"/>
          </a:xfrm>
          <a:prstGeom prst="rect">
            <a:avLst/>
          </a:prstGeom>
        </p:spPr>
      </p:pic>
    </p:spTree>
    <p:extLst>
      <p:ext uri="{BB962C8B-B14F-4D97-AF65-F5344CB8AC3E}">
        <p14:creationId xmlns:p14="http://schemas.microsoft.com/office/powerpoint/2010/main" val="205185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E905D-DB20-D9A5-EC8B-8330F77BD714}"/>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B665E9F5-A496-3874-A079-0C33279F3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5" y="24012"/>
            <a:ext cx="5970981" cy="2619746"/>
          </a:xfrm>
        </p:spPr>
      </p:pic>
      <p:pic>
        <p:nvPicPr>
          <p:cNvPr id="7" name="图片 6">
            <a:extLst>
              <a:ext uri="{FF2B5EF4-FFF2-40B4-BE49-F238E27FC236}">
                <a16:creationId xmlns:a16="http://schemas.microsoft.com/office/drawing/2014/main" id="{E1AB1CAB-5A37-E3B3-38D2-E398FB2A2B15}"/>
              </a:ext>
            </a:extLst>
          </p:cNvPr>
          <p:cNvPicPr>
            <a:picLocks noChangeAspect="1"/>
          </p:cNvPicPr>
          <p:nvPr/>
        </p:nvPicPr>
        <p:blipFill>
          <a:blip r:embed="rId3"/>
          <a:stretch>
            <a:fillRect/>
          </a:stretch>
        </p:blipFill>
        <p:spPr>
          <a:xfrm>
            <a:off x="62917" y="3408919"/>
            <a:ext cx="6524625" cy="590550"/>
          </a:xfrm>
          <a:prstGeom prst="rect">
            <a:avLst/>
          </a:prstGeom>
        </p:spPr>
      </p:pic>
      <p:pic>
        <p:nvPicPr>
          <p:cNvPr id="9" name="图片 8">
            <a:extLst>
              <a:ext uri="{FF2B5EF4-FFF2-40B4-BE49-F238E27FC236}">
                <a16:creationId xmlns:a16="http://schemas.microsoft.com/office/drawing/2014/main" id="{E583A471-0287-FD1C-3773-723748E446E6}"/>
              </a:ext>
            </a:extLst>
          </p:cNvPr>
          <p:cNvPicPr>
            <a:picLocks noChangeAspect="1"/>
          </p:cNvPicPr>
          <p:nvPr/>
        </p:nvPicPr>
        <p:blipFill>
          <a:blip r:embed="rId4"/>
          <a:stretch>
            <a:fillRect/>
          </a:stretch>
        </p:blipFill>
        <p:spPr>
          <a:xfrm>
            <a:off x="3171042" y="5936"/>
            <a:ext cx="5972958" cy="4510017"/>
          </a:xfrm>
          <a:prstGeom prst="rect">
            <a:avLst/>
          </a:prstGeom>
        </p:spPr>
      </p:pic>
      <p:grpSp>
        <p:nvGrpSpPr>
          <p:cNvPr id="15" name="组合 14">
            <a:extLst>
              <a:ext uri="{FF2B5EF4-FFF2-40B4-BE49-F238E27FC236}">
                <a16:creationId xmlns:a16="http://schemas.microsoft.com/office/drawing/2014/main" id="{B8B551C1-C20E-5E4B-8369-750CC85F8B54}"/>
              </a:ext>
            </a:extLst>
          </p:cNvPr>
          <p:cNvGrpSpPr/>
          <p:nvPr/>
        </p:nvGrpSpPr>
        <p:grpSpPr>
          <a:xfrm>
            <a:off x="323528" y="555526"/>
            <a:ext cx="5472608" cy="2030007"/>
            <a:chOff x="323528" y="555526"/>
            <a:chExt cx="5472608" cy="2030007"/>
          </a:xfrm>
        </p:grpSpPr>
        <p:cxnSp>
          <p:nvCxnSpPr>
            <p:cNvPr id="11" name="直接连接符 10">
              <a:extLst>
                <a:ext uri="{FF2B5EF4-FFF2-40B4-BE49-F238E27FC236}">
                  <a16:creationId xmlns:a16="http://schemas.microsoft.com/office/drawing/2014/main" id="{A1F0B238-354A-AB06-2533-93E63BC13327}"/>
                </a:ext>
              </a:extLst>
            </p:cNvPr>
            <p:cNvCxnSpPr/>
            <p:nvPr/>
          </p:nvCxnSpPr>
          <p:spPr>
            <a:xfrm>
              <a:off x="323528" y="555526"/>
              <a:ext cx="381642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40FB4C75-E91B-64B6-F339-1504AA96E1E0}"/>
                </a:ext>
              </a:extLst>
            </p:cNvPr>
            <p:cNvCxnSpPr/>
            <p:nvPr/>
          </p:nvCxnSpPr>
          <p:spPr>
            <a:xfrm>
              <a:off x="1979712" y="987574"/>
              <a:ext cx="381642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CE6C0553-C215-9A11-BD47-91D79F25038E}"/>
                </a:ext>
              </a:extLst>
            </p:cNvPr>
            <p:cNvCxnSpPr>
              <a:cxnSpLocks/>
            </p:cNvCxnSpPr>
            <p:nvPr/>
          </p:nvCxnSpPr>
          <p:spPr>
            <a:xfrm>
              <a:off x="778751" y="2585533"/>
              <a:ext cx="4297305" cy="0"/>
            </a:xfrm>
            <a:prstGeom prst="line">
              <a:avLst/>
            </a:prstGeom>
          </p:spPr>
          <p:style>
            <a:lnRef idx="2">
              <a:schemeClr val="accent2"/>
            </a:lnRef>
            <a:fillRef idx="0">
              <a:schemeClr val="accent2"/>
            </a:fillRef>
            <a:effectRef idx="1">
              <a:schemeClr val="accent2"/>
            </a:effectRef>
            <a:fontRef idx="minor">
              <a:schemeClr val="tx1"/>
            </a:fontRef>
          </p:style>
        </p:cxnSp>
      </p:grpSp>
      <p:cxnSp>
        <p:nvCxnSpPr>
          <p:cNvPr id="16" name="直接连接符 15">
            <a:extLst>
              <a:ext uri="{FF2B5EF4-FFF2-40B4-BE49-F238E27FC236}">
                <a16:creationId xmlns:a16="http://schemas.microsoft.com/office/drawing/2014/main" id="{D30ECC0A-7002-E20F-40D1-A30E3E3C4C9E}"/>
              </a:ext>
            </a:extLst>
          </p:cNvPr>
          <p:cNvCxnSpPr>
            <a:cxnSpLocks/>
          </p:cNvCxnSpPr>
          <p:nvPr/>
        </p:nvCxnSpPr>
        <p:spPr>
          <a:xfrm>
            <a:off x="62917" y="3867894"/>
            <a:ext cx="590242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直接连接符 19">
            <a:extLst>
              <a:ext uri="{FF2B5EF4-FFF2-40B4-BE49-F238E27FC236}">
                <a16:creationId xmlns:a16="http://schemas.microsoft.com/office/drawing/2014/main" id="{BA275F1A-0213-02A3-B111-C7B3B73CD398}"/>
              </a:ext>
            </a:extLst>
          </p:cNvPr>
          <p:cNvCxnSpPr>
            <a:cxnSpLocks/>
          </p:cNvCxnSpPr>
          <p:nvPr/>
        </p:nvCxnSpPr>
        <p:spPr>
          <a:xfrm>
            <a:off x="215317" y="4020294"/>
            <a:ext cx="5902429"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矩形 22">
            <a:extLst>
              <a:ext uri="{FF2B5EF4-FFF2-40B4-BE49-F238E27FC236}">
                <a16:creationId xmlns:a16="http://schemas.microsoft.com/office/drawing/2014/main" id="{A220E543-3ED7-CD22-1734-E95C6FED22E4}"/>
              </a:ext>
            </a:extLst>
          </p:cNvPr>
          <p:cNvSpPr/>
          <p:nvPr/>
        </p:nvSpPr>
        <p:spPr>
          <a:xfrm>
            <a:off x="5292080" y="1419622"/>
            <a:ext cx="504056" cy="2880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F5158753-640E-5F31-148E-38C2F3F74755}"/>
              </a:ext>
            </a:extLst>
          </p:cNvPr>
          <p:cNvCxnSpPr/>
          <p:nvPr/>
        </p:nvCxnSpPr>
        <p:spPr>
          <a:xfrm>
            <a:off x="5796136" y="2585533"/>
            <a:ext cx="318369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直接连接符 25">
            <a:extLst>
              <a:ext uri="{FF2B5EF4-FFF2-40B4-BE49-F238E27FC236}">
                <a16:creationId xmlns:a16="http://schemas.microsoft.com/office/drawing/2014/main" id="{864FCFFC-6542-646A-332E-9BA2C46FB40D}"/>
              </a:ext>
            </a:extLst>
          </p:cNvPr>
          <p:cNvCxnSpPr>
            <a:cxnSpLocks/>
          </p:cNvCxnSpPr>
          <p:nvPr/>
        </p:nvCxnSpPr>
        <p:spPr>
          <a:xfrm>
            <a:off x="3171042" y="2859782"/>
            <a:ext cx="240907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9277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15"/>
                                        </p:tgtEl>
                                      </p:cBhvr>
                                    </p:animEffect>
                                    <p:anim calcmode="lin" valueType="num">
                                      <p:cBhvr>
                                        <p:cTn id="31" dur="1000"/>
                                        <p:tgtEl>
                                          <p:spTgt spid="15"/>
                                        </p:tgtEl>
                                        <p:attrNameLst>
                                          <p:attrName>ppt_x</p:attrName>
                                        </p:attrNameLst>
                                      </p:cBhvr>
                                      <p:tavLst>
                                        <p:tav tm="0">
                                          <p:val>
                                            <p:strVal val="ppt_x"/>
                                          </p:val>
                                        </p:tav>
                                        <p:tav tm="100000">
                                          <p:val>
                                            <p:strVal val="ppt_x"/>
                                          </p:val>
                                        </p:tav>
                                      </p:tavLst>
                                    </p:anim>
                                    <p:anim calcmode="lin" valueType="num">
                                      <p:cBhvr>
                                        <p:cTn id="32" dur="1000"/>
                                        <p:tgtEl>
                                          <p:spTgt spid="15"/>
                                        </p:tgtEl>
                                        <p:attrNameLst>
                                          <p:attrName>ppt_y</p:attrName>
                                        </p:attrNameLst>
                                      </p:cBhvr>
                                      <p:tavLst>
                                        <p:tav tm="0">
                                          <p:val>
                                            <p:strVal val="ppt_y"/>
                                          </p:val>
                                        </p:tav>
                                        <p:tav tm="100000">
                                          <p:val>
                                            <p:strVal val="ppt_y+.1"/>
                                          </p:val>
                                        </p:tav>
                                      </p:tavLst>
                                    </p:anim>
                                    <p:set>
                                      <p:cBhvr>
                                        <p:cTn id="33" dur="1" fill="hold">
                                          <p:stCondLst>
                                            <p:cond delay="999"/>
                                          </p:stCondLst>
                                        </p:cTn>
                                        <p:tgtEl>
                                          <p:spTgt spid="15"/>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1000"/>
                                        <p:tgtEl>
                                          <p:spTgt spid="5"/>
                                        </p:tgtEl>
                                      </p:cBhvr>
                                    </p:animEffect>
                                    <p:anim calcmode="lin" valueType="num">
                                      <p:cBhvr>
                                        <p:cTn id="36" dur="1000"/>
                                        <p:tgtEl>
                                          <p:spTgt spid="5"/>
                                        </p:tgtEl>
                                        <p:attrNameLst>
                                          <p:attrName>ppt_x</p:attrName>
                                        </p:attrNameLst>
                                      </p:cBhvr>
                                      <p:tavLst>
                                        <p:tav tm="0">
                                          <p:val>
                                            <p:strVal val="ppt_x"/>
                                          </p:val>
                                        </p:tav>
                                        <p:tav tm="100000">
                                          <p:val>
                                            <p:strVal val="ppt_x"/>
                                          </p:val>
                                        </p:tav>
                                      </p:tavLst>
                                    </p:anim>
                                    <p:anim calcmode="lin" valueType="num">
                                      <p:cBhvr>
                                        <p:cTn id="37" dur="1000"/>
                                        <p:tgtEl>
                                          <p:spTgt spid="5"/>
                                        </p:tgtEl>
                                        <p:attrNameLst>
                                          <p:attrName>ppt_y</p:attrName>
                                        </p:attrNameLst>
                                      </p:cBhvr>
                                      <p:tavLst>
                                        <p:tav tm="0">
                                          <p:val>
                                            <p:strVal val="ppt_y"/>
                                          </p:val>
                                        </p:tav>
                                        <p:tav tm="100000">
                                          <p:val>
                                            <p:strVal val="ppt_y+.1"/>
                                          </p:val>
                                        </p:tav>
                                      </p:tavLst>
                                    </p:anim>
                                    <p:set>
                                      <p:cBhvr>
                                        <p:cTn id="38" dur="1" fill="hold">
                                          <p:stCondLst>
                                            <p:cond delay="999"/>
                                          </p:stCondLst>
                                        </p:cTn>
                                        <p:tgtEl>
                                          <p:spTgt spid="5"/>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7"/>
                                        </p:tgtEl>
                                      </p:cBhvr>
                                    </p:animEffect>
                                    <p:anim calcmode="lin" valueType="num">
                                      <p:cBhvr>
                                        <p:cTn id="41" dur="1000"/>
                                        <p:tgtEl>
                                          <p:spTgt spid="7"/>
                                        </p:tgtEl>
                                        <p:attrNameLst>
                                          <p:attrName>ppt_x</p:attrName>
                                        </p:attrNameLst>
                                      </p:cBhvr>
                                      <p:tavLst>
                                        <p:tav tm="0">
                                          <p:val>
                                            <p:strVal val="ppt_x"/>
                                          </p:val>
                                        </p:tav>
                                        <p:tav tm="100000">
                                          <p:val>
                                            <p:strVal val="ppt_x"/>
                                          </p:val>
                                        </p:tav>
                                      </p:tavLst>
                                    </p:anim>
                                    <p:anim calcmode="lin" valueType="num">
                                      <p:cBhvr>
                                        <p:cTn id="42" dur="1000"/>
                                        <p:tgtEl>
                                          <p:spTgt spid="7"/>
                                        </p:tgtEl>
                                        <p:attrNameLst>
                                          <p:attrName>ppt_y</p:attrName>
                                        </p:attrNameLst>
                                      </p:cBhvr>
                                      <p:tavLst>
                                        <p:tav tm="0">
                                          <p:val>
                                            <p:strVal val="ppt_y"/>
                                          </p:val>
                                        </p:tav>
                                        <p:tav tm="100000">
                                          <p:val>
                                            <p:strVal val="ppt_y+.1"/>
                                          </p:val>
                                        </p:tav>
                                      </p:tavLst>
                                    </p:anim>
                                    <p:set>
                                      <p:cBhvr>
                                        <p:cTn id="43" dur="1" fill="hold">
                                          <p:stCondLst>
                                            <p:cond delay="999"/>
                                          </p:stCondLst>
                                        </p:cTn>
                                        <p:tgtEl>
                                          <p:spTgt spid="7"/>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16"/>
                                        </p:tgtEl>
                                      </p:cBhvr>
                                    </p:animEffect>
                                    <p:anim calcmode="lin" valueType="num">
                                      <p:cBhvr>
                                        <p:cTn id="46" dur="1000"/>
                                        <p:tgtEl>
                                          <p:spTgt spid="16"/>
                                        </p:tgtEl>
                                        <p:attrNameLst>
                                          <p:attrName>ppt_x</p:attrName>
                                        </p:attrNameLst>
                                      </p:cBhvr>
                                      <p:tavLst>
                                        <p:tav tm="0">
                                          <p:val>
                                            <p:strVal val="ppt_x"/>
                                          </p:val>
                                        </p:tav>
                                        <p:tav tm="100000">
                                          <p:val>
                                            <p:strVal val="ppt_x"/>
                                          </p:val>
                                        </p:tav>
                                      </p:tavLst>
                                    </p:anim>
                                    <p:anim calcmode="lin" valueType="num">
                                      <p:cBhvr>
                                        <p:cTn id="47" dur="1000"/>
                                        <p:tgtEl>
                                          <p:spTgt spid="16"/>
                                        </p:tgtEl>
                                        <p:attrNameLst>
                                          <p:attrName>ppt_y</p:attrName>
                                        </p:attrNameLst>
                                      </p:cBhvr>
                                      <p:tavLst>
                                        <p:tav tm="0">
                                          <p:val>
                                            <p:strVal val="ppt_y"/>
                                          </p:val>
                                        </p:tav>
                                        <p:tav tm="100000">
                                          <p:val>
                                            <p:strVal val="ppt_y+.1"/>
                                          </p:val>
                                        </p:tav>
                                      </p:tavLst>
                                    </p:anim>
                                    <p:set>
                                      <p:cBhvr>
                                        <p:cTn id="48" dur="1" fill="hold">
                                          <p:stCondLst>
                                            <p:cond delay="999"/>
                                          </p:stCondLst>
                                        </p:cTn>
                                        <p:tgtEl>
                                          <p:spTgt spid="16"/>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2" presetClass="exit" presetSubtype="0" fill="hold" nodeType="withEffect">
                                  <p:stCondLst>
                                    <p:cond delay="0"/>
                                  </p:stCondLst>
                                  <p:childTnLst>
                                    <p:animEffect transition="out" filter="fade">
                                      <p:cBhvr>
                                        <p:cTn id="55" dur="1000"/>
                                        <p:tgtEl>
                                          <p:spTgt spid="20"/>
                                        </p:tgtEl>
                                      </p:cBhvr>
                                    </p:animEffect>
                                    <p:anim calcmode="lin" valueType="num">
                                      <p:cBhvr>
                                        <p:cTn id="56" dur="1000"/>
                                        <p:tgtEl>
                                          <p:spTgt spid="20"/>
                                        </p:tgtEl>
                                        <p:attrNameLst>
                                          <p:attrName>ppt_x</p:attrName>
                                        </p:attrNameLst>
                                      </p:cBhvr>
                                      <p:tavLst>
                                        <p:tav tm="0">
                                          <p:val>
                                            <p:strVal val="ppt_x"/>
                                          </p:val>
                                        </p:tav>
                                        <p:tav tm="100000">
                                          <p:val>
                                            <p:strVal val="ppt_x"/>
                                          </p:val>
                                        </p:tav>
                                      </p:tavLst>
                                    </p:anim>
                                    <p:anim calcmode="lin" valueType="num">
                                      <p:cBhvr>
                                        <p:cTn id="57" dur="1000"/>
                                        <p:tgtEl>
                                          <p:spTgt spid="20"/>
                                        </p:tgtEl>
                                        <p:attrNameLst>
                                          <p:attrName>ppt_y</p:attrName>
                                        </p:attrNameLst>
                                      </p:cBhvr>
                                      <p:tavLst>
                                        <p:tav tm="0">
                                          <p:val>
                                            <p:strVal val="ppt_y"/>
                                          </p:val>
                                        </p:tav>
                                        <p:tav tm="100000">
                                          <p:val>
                                            <p:strVal val="ppt_y+.1"/>
                                          </p:val>
                                        </p:tav>
                                      </p:tavLst>
                                    </p:anim>
                                    <p:set>
                                      <p:cBhvr>
                                        <p:cTn id="58" dur="1" fill="hold">
                                          <p:stCondLst>
                                            <p:cond delay="999"/>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1000"/>
                                        <p:tgtEl>
                                          <p:spTgt spid="26"/>
                                        </p:tgtEl>
                                      </p:cBhvr>
                                    </p:animEffect>
                                    <p:anim calcmode="lin" valueType="num">
                                      <p:cBhvr>
                                        <p:cTn id="74" dur="1000" fill="hold"/>
                                        <p:tgtEl>
                                          <p:spTgt spid="26"/>
                                        </p:tgtEl>
                                        <p:attrNameLst>
                                          <p:attrName>ppt_x</p:attrName>
                                        </p:attrNameLst>
                                      </p:cBhvr>
                                      <p:tavLst>
                                        <p:tav tm="0">
                                          <p:val>
                                            <p:strVal val="#ppt_x"/>
                                          </p:val>
                                        </p:tav>
                                        <p:tav tm="100000">
                                          <p:val>
                                            <p:strVal val="#ppt_x"/>
                                          </p:val>
                                        </p:tav>
                                      </p:tavLst>
                                    </p:anim>
                                    <p:anim calcmode="lin" valueType="num">
                                      <p:cBhvr>
                                        <p:cTn id="75" dur="1000" fill="hold"/>
                                        <p:tgtEl>
                                          <p:spTgt spid="2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anim calcmode="lin" valueType="num">
                                      <p:cBhvr>
                                        <p:cTn id="79" dur="1000" fill="hold"/>
                                        <p:tgtEl>
                                          <p:spTgt spid="9"/>
                                        </p:tgtEl>
                                        <p:attrNameLst>
                                          <p:attrName>ppt_x</p:attrName>
                                        </p:attrNameLst>
                                      </p:cBhvr>
                                      <p:tavLst>
                                        <p:tav tm="0">
                                          <p:val>
                                            <p:strVal val="#ppt_x"/>
                                          </p:val>
                                        </p:tav>
                                        <p:tav tm="100000">
                                          <p:val>
                                            <p:strVal val="#ppt_x"/>
                                          </p:val>
                                        </p:tav>
                                      </p:tavLst>
                                    </p:anim>
                                    <p:anim calcmode="lin" valueType="num">
                                      <p:cBhvr>
                                        <p:cTn id="8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4A4F055-335C-47FA-9385-5A2944317BB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18</a:t>
            </a:fld>
            <a:endParaRPr lang="zh-CN" altLang="en-US"/>
          </a:p>
        </p:txBody>
      </p:sp>
      <p:sp>
        <p:nvSpPr>
          <p:cNvPr id="5" name="标题 1">
            <a:extLst>
              <a:ext uri="{FF2B5EF4-FFF2-40B4-BE49-F238E27FC236}">
                <a16:creationId xmlns:a16="http://schemas.microsoft.com/office/drawing/2014/main" id="{6575D48A-5B24-43FE-BC72-E3A59FDD4800}"/>
              </a:ext>
            </a:extLst>
          </p:cNvPr>
          <p:cNvSpPr txBox="1">
            <a:spLocks/>
          </p:cNvSpPr>
          <p:nvPr/>
        </p:nvSpPr>
        <p:spPr>
          <a:xfrm>
            <a:off x="2627784" y="195486"/>
            <a:ext cx="5600700" cy="483405"/>
          </a:xfrm>
          <a:prstGeom prst="rect">
            <a:avLst/>
          </a:prstGeom>
        </p:spPr>
        <p:txBody>
          <a:bodyPr vert="horz" anchor="b">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
        <p:nvSpPr>
          <p:cNvPr id="7" name="内容占位符 2">
            <a:extLst>
              <a:ext uri="{FF2B5EF4-FFF2-40B4-BE49-F238E27FC236}">
                <a16:creationId xmlns:a16="http://schemas.microsoft.com/office/drawing/2014/main" id="{94C9D31C-71BB-4886-AA3E-2CAE844A78BE}"/>
              </a:ext>
            </a:extLst>
          </p:cNvPr>
          <p:cNvSpPr>
            <a:spLocks noGrp="1"/>
          </p:cNvSpPr>
          <p:nvPr>
            <p:ph sz="quarter" idx="1"/>
          </p:nvPr>
        </p:nvSpPr>
        <p:spPr>
          <a:xfrm>
            <a:off x="395536" y="789385"/>
            <a:ext cx="8343080" cy="4065984"/>
          </a:xfrm>
        </p:spPr>
        <p:txBody>
          <a:bodyPr>
            <a:normAutofit lnSpcReduction="10000"/>
          </a:bodyPr>
          <a:lstStyle/>
          <a:p>
            <a:r>
              <a:rPr lang="en-US" altLang="zh-CN" dirty="0">
                <a:solidFill>
                  <a:srgbClr val="00B0F0"/>
                </a:solidFill>
              </a:rPr>
              <a:t>CASE</a:t>
            </a:r>
            <a:r>
              <a:rPr lang="zh-CN" altLang="en-US" dirty="0">
                <a:solidFill>
                  <a:srgbClr val="00B0F0"/>
                </a:solidFill>
              </a:rPr>
              <a:t>：董监高信披</a:t>
            </a:r>
            <a:r>
              <a:rPr lang="en-US" altLang="zh-CN" dirty="0">
                <a:solidFill>
                  <a:srgbClr val="00B0F0"/>
                </a:solidFill>
              </a:rPr>
              <a:t>——</a:t>
            </a:r>
            <a:r>
              <a:rPr lang="zh-CN" altLang="en-US" dirty="0">
                <a:solidFill>
                  <a:srgbClr val="00B0F0"/>
                </a:solidFill>
              </a:rPr>
              <a:t>格力电器</a:t>
            </a:r>
            <a:endParaRPr lang="en-US" altLang="zh-CN" dirty="0">
              <a:solidFill>
                <a:srgbClr val="00B0F0"/>
              </a:solidFill>
            </a:endParaRPr>
          </a:p>
          <a:p>
            <a:pPr>
              <a:lnSpc>
                <a:spcPct val="150000"/>
              </a:lnSpc>
            </a:pPr>
            <a:r>
              <a:rPr lang="en-US" altLang="zh-CN" sz="1650" dirty="0"/>
              <a:t>2019</a:t>
            </a:r>
            <a:r>
              <a:rPr lang="zh-CN" altLang="en-US" sz="1650" dirty="0"/>
              <a:t>年</a:t>
            </a:r>
            <a:r>
              <a:rPr lang="en-US" altLang="zh-CN" sz="1650" dirty="0"/>
              <a:t>1</a:t>
            </a:r>
            <a:r>
              <a:rPr lang="zh-CN" altLang="en-US" sz="1650" dirty="0"/>
              <a:t>月</a:t>
            </a:r>
            <a:r>
              <a:rPr lang="en-US" altLang="zh-CN" sz="1650" dirty="0"/>
              <a:t>16</a:t>
            </a:r>
            <a:r>
              <a:rPr lang="zh-CN" altLang="en-US" sz="1650" dirty="0"/>
              <a:t>日的格力股东大会上，董事长董明珠表示：“</a:t>
            </a:r>
            <a:r>
              <a:rPr lang="en-US" altLang="zh-CN" sz="1650" dirty="0"/>
              <a:t>2018</a:t>
            </a:r>
            <a:r>
              <a:rPr lang="zh-CN" altLang="en-US" sz="1650" dirty="0"/>
              <a:t>年，我们预告要实现</a:t>
            </a:r>
            <a:r>
              <a:rPr lang="en-US" altLang="zh-CN" sz="1650" dirty="0"/>
              <a:t>2000</a:t>
            </a:r>
            <a:r>
              <a:rPr lang="zh-CN" altLang="en-US" sz="1650" dirty="0"/>
              <a:t>亿的营收。我担任两届，实现销售收入</a:t>
            </a:r>
            <a:r>
              <a:rPr lang="en-US" altLang="zh-CN" sz="1650" dirty="0"/>
              <a:t>9209.8</a:t>
            </a:r>
            <a:r>
              <a:rPr lang="zh-CN" altLang="en-US" sz="1650" dirty="0"/>
              <a:t>亿元。”</a:t>
            </a:r>
            <a:r>
              <a:rPr lang="en-US" altLang="zh-CN" sz="1650" dirty="0"/>
              <a:t> </a:t>
            </a:r>
            <a:r>
              <a:rPr lang="zh-CN" altLang="en-US" sz="1650" dirty="0"/>
              <a:t>此后，有股东问到</a:t>
            </a:r>
            <a:r>
              <a:rPr lang="en-US" altLang="zh-CN" sz="1650" dirty="0"/>
              <a:t>2018</a:t>
            </a:r>
            <a:r>
              <a:rPr lang="zh-CN" altLang="en-US" sz="1650" dirty="0"/>
              <a:t>年实现多少净利润，董明珠表示：</a:t>
            </a:r>
            <a:r>
              <a:rPr lang="en-US" altLang="zh-CN" sz="1650" dirty="0"/>
              <a:t>2018</a:t>
            </a:r>
            <a:r>
              <a:rPr lang="zh-CN" altLang="en-US" sz="1650" dirty="0"/>
              <a:t>年格力电器税后净利润</a:t>
            </a:r>
            <a:r>
              <a:rPr lang="en-US" altLang="zh-CN" sz="1650" dirty="0"/>
              <a:t>260</a:t>
            </a:r>
            <a:r>
              <a:rPr lang="zh-CN" altLang="en-US" sz="1650" dirty="0"/>
              <a:t>亿以上。</a:t>
            </a:r>
            <a:endParaRPr lang="en-US" altLang="zh-CN" sz="1650" dirty="0"/>
          </a:p>
          <a:p>
            <a:pPr>
              <a:lnSpc>
                <a:spcPct val="150000"/>
              </a:lnSpc>
            </a:pPr>
            <a:r>
              <a:rPr lang="zh-CN" altLang="en-US" sz="1650" dirty="0"/>
              <a:t>格力电器在</a:t>
            </a:r>
            <a:r>
              <a:rPr lang="zh-CN" altLang="en-US" sz="1650" b="1" dirty="0"/>
              <a:t>当晚</a:t>
            </a:r>
            <a:r>
              <a:rPr lang="zh-CN" altLang="en-US" sz="1650" dirty="0"/>
              <a:t>迅速披露</a:t>
            </a:r>
            <a:r>
              <a:rPr lang="zh-CN" altLang="en-US" sz="1650" b="1" dirty="0"/>
              <a:t>业绩预告</a:t>
            </a:r>
            <a:r>
              <a:rPr lang="zh-CN" altLang="en-US" sz="1650" dirty="0"/>
              <a:t>，预计</a:t>
            </a:r>
            <a:r>
              <a:rPr lang="en-US" altLang="zh-CN" sz="1650" dirty="0"/>
              <a:t>2018</a:t>
            </a:r>
            <a:r>
              <a:rPr lang="zh-CN" altLang="en-US" sz="1650" dirty="0"/>
              <a:t>年公司实现营收</a:t>
            </a:r>
            <a:r>
              <a:rPr lang="en-US" altLang="zh-CN" sz="1650" dirty="0"/>
              <a:t>2000</a:t>
            </a:r>
            <a:r>
              <a:rPr lang="zh-CN" altLang="en-US" sz="1650" dirty="0"/>
              <a:t>亿</a:t>
            </a:r>
            <a:r>
              <a:rPr lang="en-US" altLang="zh-CN" sz="1650" dirty="0"/>
              <a:t>-2010</a:t>
            </a:r>
            <a:r>
              <a:rPr lang="zh-CN" altLang="en-US" sz="1650" dirty="0"/>
              <a:t>亿元，实现净利润</a:t>
            </a:r>
            <a:r>
              <a:rPr lang="en-US" altLang="zh-CN" sz="1650" dirty="0"/>
              <a:t>260</a:t>
            </a:r>
            <a:r>
              <a:rPr lang="zh-CN" altLang="en-US" sz="1650" dirty="0"/>
              <a:t>亿</a:t>
            </a:r>
            <a:r>
              <a:rPr lang="en-US" altLang="zh-CN" sz="1650" dirty="0"/>
              <a:t>-270</a:t>
            </a:r>
            <a:r>
              <a:rPr lang="zh-CN" altLang="en-US" sz="1650" dirty="0"/>
              <a:t>亿元。</a:t>
            </a:r>
            <a:endParaRPr lang="en-US" altLang="zh-CN" sz="1650" dirty="0"/>
          </a:p>
          <a:p>
            <a:endParaRPr lang="en-US" altLang="zh-CN" dirty="0"/>
          </a:p>
          <a:p>
            <a:endParaRPr lang="en-US" altLang="zh-CN" dirty="0"/>
          </a:p>
          <a:p>
            <a:r>
              <a:rPr lang="zh-CN" altLang="en-US" dirty="0"/>
              <a:t>格力电器：听董董的话</a:t>
            </a:r>
            <a:endParaRPr lang="en-US" altLang="zh-CN" dirty="0"/>
          </a:p>
        </p:txBody>
      </p:sp>
      <p:pic>
        <p:nvPicPr>
          <p:cNvPr id="8" name="图片 7">
            <a:extLst>
              <a:ext uri="{FF2B5EF4-FFF2-40B4-BE49-F238E27FC236}">
                <a16:creationId xmlns:a16="http://schemas.microsoft.com/office/drawing/2014/main" id="{7B120BA4-6F3A-46BC-977D-58E163DF17FA}"/>
              </a:ext>
            </a:extLst>
          </p:cNvPr>
          <p:cNvPicPr>
            <a:picLocks noChangeAspect="1"/>
          </p:cNvPicPr>
          <p:nvPr/>
        </p:nvPicPr>
        <p:blipFill>
          <a:blip r:embed="rId2"/>
          <a:stretch>
            <a:fillRect/>
          </a:stretch>
        </p:blipFill>
        <p:spPr>
          <a:xfrm>
            <a:off x="6329632" y="3363838"/>
            <a:ext cx="1898852" cy="1224907"/>
          </a:xfrm>
          <a:prstGeom prst="rect">
            <a:avLst/>
          </a:prstGeom>
        </p:spPr>
      </p:pic>
    </p:spTree>
    <p:extLst>
      <p:ext uri="{BB962C8B-B14F-4D97-AF65-F5344CB8AC3E}">
        <p14:creationId xmlns:p14="http://schemas.microsoft.com/office/powerpoint/2010/main" val="7329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 calcmode="lin" valueType="num">
                                      <p:cBhvr>
                                        <p:cTn id="1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4A4F055-335C-47FA-9385-5A2944317BB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19</a:t>
            </a:fld>
            <a:endParaRPr lang="zh-CN" altLang="en-US"/>
          </a:p>
        </p:txBody>
      </p:sp>
      <p:sp>
        <p:nvSpPr>
          <p:cNvPr id="5" name="标题 1">
            <a:extLst>
              <a:ext uri="{FF2B5EF4-FFF2-40B4-BE49-F238E27FC236}">
                <a16:creationId xmlns:a16="http://schemas.microsoft.com/office/drawing/2014/main" id="{6575D48A-5B24-43FE-BC72-E3A59FDD4800}"/>
              </a:ext>
            </a:extLst>
          </p:cNvPr>
          <p:cNvSpPr txBox="1">
            <a:spLocks/>
          </p:cNvSpPr>
          <p:nvPr/>
        </p:nvSpPr>
        <p:spPr>
          <a:xfrm>
            <a:off x="2627784" y="185171"/>
            <a:ext cx="5600700" cy="483405"/>
          </a:xfrm>
          <a:prstGeom prst="rect">
            <a:avLst/>
          </a:prstGeom>
        </p:spPr>
        <p:txBody>
          <a:bodyPr vert="horz" anchor="b">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
        <p:nvSpPr>
          <p:cNvPr id="7" name="内容占位符 2">
            <a:extLst>
              <a:ext uri="{FF2B5EF4-FFF2-40B4-BE49-F238E27FC236}">
                <a16:creationId xmlns:a16="http://schemas.microsoft.com/office/drawing/2014/main" id="{94C9D31C-71BB-4886-AA3E-2CAE844A78BE}"/>
              </a:ext>
            </a:extLst>
          </p:cNvPr>
          <p:cNvSpPr>
            <a:spLocks noGrp="1"/>
          </p:cNvSpPr>
          <p:nvPr>
            <p:ph sz="quarter" idx="1"/>
          </p:nvPr>
        </p:nvSpPr>
        <p:spPr>
          <a:xfrm>
            <a:off x="539552" y="789552"/>
            <a:ext cx="8280920" cy="4464609"/>
          </a:xfrm>
        </p:spPr>
        <p:txBody>
          <a:bodyPr>
            <a:normAutofit/>
          </a:bodyPr>
          <a:lstStyle/>
          <a:p>
            <a:r>
              <a:rPr lang="en-US" altLang="zh-CN" sz="2400" dirty="0">
                <a:solidFill>
                  <a:srgbClr val="00B0F0"/>
                </a:solidFill>
              </a:rPr>
              <a:t>CASE</a:t>
            </a:r>
            <a:r>
              <a:rPr lang="zh-CN" altLang="en-US" sz="2400" dirty="0">
                <a:solidFill>
                  <a:srgbClr val="00B0F0"/>
                </a:solidFill>
              </a:rPr>
              <a:t>：董监高信披</a:t>
            </a:r>
            <a:r>
              <a:rPr lang="en-US" altLang="zh-CN" sz="2400" dirty="0">
                <a:solidFill>
                  <a:srgbClr val="00B0F0"/>
                </a:solidFill>
              </a:rPr>
              <a:t>——</a:t>
            </a:r>
            <a:r>
              <a:rPr lang="zh-CN" altLang="en-US" sz="2400" dirty="0">
                <a:solidFill>
                  <a:srgbClr val="00B0F0"/>
                </a:solidFill>
              </a:rPr>
              <a:t>格力电器</a:t>
            </a:r>
            <a:endParaRPr lang="en-US" altLang="zh-CN" sz="2400" dirty="0">
              <a:solidFill>
                <a:srgbClr val="00B0F0"/>
              </a:solidFill>
            </a:endParaRPr>
          </a:p>
          <a:p>
            <a:pPr lvl="1"/>
            <a:r>
              <a:rPr lang="zh-CN" altLang="en-US" sz="2000" dirty="0"/>
              <a:t>关于对董明珠采取出具警示函措施的决定 </a:t>
            </a:r>
            <a:r>
              <a:rPr lang="en-US" altLang="zh-CN" sz="2000" dirty="0"/>
              <a:t>from</a:t>
            </a:r>
            <a:r>
              <a:rPr lang="zh-CN" altLang="en-US" sz="2000" dirty="0"/>
              <a:t>广东证监局</a:t>
            </a:r>
            <a:endParaRPr lang="en-US" altLang="zh-CN" sz="2000" dirty="0"/>
          </a:p>
          <a:p>
            <a:pPr lvl="2"/>
            <a:r>
              <a:rPr lang="zh-CN" altLang="en-US" sz="1400" dirty="0"/>
              <a:t>经查，你作为珠海格力电器股份有限公司（以下简称格力电器）董事长，在</a:t>
            </a:r>
            <a:r>
              <a:rPr lang="en-US" altLang="zh-CN" sz="1400" u="sng" dirty="0"/>
              <a:t>2019</a:t>
            </a:r>
            <a:r>
              <a:rPr lang="zh-CN" altLang="en-US" sz="1400" u="sng" dirty="0"/>
              <a:t>年</a:t>
            </a:r>
            <a:r>
              <a:rPr lang="en-US" altLang="zh-CN" sz="1400" u="sng" dirty="0"/>
              <a:t>1</a:t>
            </a:r>
            <a:r>
              <a:rPr lang="zh-CN" altLang="en-US" sz="1400" u="sng" dirty="0"/>
              <a:t>月</a:t>
            </a:r>
            <a:r>
              <a:rPr lang="en-US" altLang="zh-CN" sz="1400" u="sng" dirty="0"/>
              <a:t>16</a:t>
            </a:r>
            <a:r>
              <a:rPr lang="zh-CN" altLang="en-US" sz="1400" u="sng" dirty="0"/>
              <a:t>日下午召开的格力电器</a:t>
            </a:r>
            <a:r>
              <a:rPr lang="en-US" altLang="zh-CN" sz="1400" u="sng" dirty="0"/>
              <a:t>2019</a:t>
            </a:r>
            <a:r>
              <a:rPr lang="zh-CN" altLang="en-US" sz="1400" u="sng" dirty="0"/>
              <a:t>年第一次临时股东大会上发布了格力电器</a:t>
            </a:r>
            <a:r>
              <a:rPr lang="en-US" altLang="zh-CN" sz="1400" u="sng" dirty="0"/>
              <a:t>2018</a:t>
            </a:r>
            <a:r>
              <a:rPr lang="zh-CN" altLang="en-US" sz="1400" u="sng" dirty="0"/>
              <a:t>年营业收入和净利润等有关业绩信息，而格力电器在股东大会结束后的当天晚间才发布</a:t>
            </a:r>
            <a:r>
              <a:rPr lang="en-US" altLang="zh-CN" sz="1400" u="sng" dirty="0"/>
              <a:t>2018</a:t>
            </a:r>
            <a:r>
              <a:rPr lang="zh-CN" altLang="en-US" sz="1400" u="sng" dirty="0"/>
              <a:t>年度业绩预告</a:t>
            </a:r>
            <a:r>
              <a:rPr lang="zh-CN" altLang="en-US" sz="1400" dirty="0"/>
              <a:t>。你的上述行为违反了</a:t>
            </a:r>
            <a:r>
              <a:rPr lang="en-US" altLang="zh-CN" sz="1400" dirty="0"/>
              <a:t>《</a:t>
            </a:r>
            <a:r>
              <a:rPr lang="zh-CN" altLang="en-US" sz="1400" dirty="0"/>
              <a:t>上市公司信息披露管理办法</a:t>
            </a:r>
            <a:r>
              <a:rPr lang="en-US" altLang="zh-CN" sz="1400" dirty="0"/>
              <a:t>》</a:t>
            </a:r>
            <a:r>
              <a:rPr lang="zh-CN" altLang="en-US" sz="1400" dirty="0"/>
              <a:t>第六条第二款、第四十五条第二款的规定。</a:t>
            </a:r>
            <a:endParaRPr lang="en-US" altLang="zh-CN" sz="1400" dirty="0"/>
          </a:p>
          <a:p>
            <a:pPr lvl="1"/>
            <a:r>
              <a:rPr lang="zh-CN" altLang="en-US" sz="1400" dirty="0">
                <a:solidFill>
                  <a:srgbClr val="4472C4"/>
                </a:solidFill>
                <a:ea typeface="宋体" panose="02010600030101010101" pitchFamily="2" charset="-122"/>
                <a:cs typeface="Times New Roman" panose="02020603050405020304" pitchFamily="18" charset="0"/>
              </a:rPr>
              <a:t>“</a:t>
            </a:r>
            <a:r>
              <a:rPr lang="zh-CN" altLang="zh-CN" sz="1400" dirty="0">
                <a:solidFill>
                  <a:srgbClr val="4472C4"/>
                </a:solidFill>
                <a:cs typeface="Times New Roman" panose="02020603050405020304" pitchFamily="18" charset="0"/>
              </a:rPr>
              <a:t>信息披露义务人在公司网站及其他媒体发布信息的时间</a:t>
            </a:r>
            <a:r>
              <a:rPr lang="zh-CN" altLang="zh-CN" sz="1400" b="1" dirty="0">
                <a:solidFill>
                  <a:srgbClr val="FF0000"/>
                </a:solidFill>
                <a:cs typeface="Times New Roman" panose="02020603050405020304" pitchFamily="18" charset="0"/>
              </a:rPr>
              <a:t>不得先于</a:t>
            </a:r>
            <a:r>
              <a:rPr lang="zh-CN" altLang="zh-CN" sz="1400" dirty="0">
                <a:solidFill>
                  <a:srgbClr val="4472C4"/>
                </a:solidFill>
                <a:cs typeface="Times New Roman" panose="02020603050405020304" pitchFamily="18" charset="0"/>
              </a:rPr>
              <a:t>指定媒体，不得以新闻发布或者答记者问等任何形式代替应当履行的报告、公告义务，不得以定期报告形式代替应当履行的临时报告义务。</a:t>
            </a:r>
            <a:r>
              <a:rPr lang="zh-CN" altLang="en-US" sz="1400" dirty="0">
                <a:solidFill>
                  <a:srgbClr val="4472C4"/>
                </a:solidFill>
                <a:cs typeface="Times New Roman" panose="02020603050405020304" pitchFamily="18" charset="0"/>
              </a:rPr>
              <a:t>”</a:t>
            </a:r>
            <a:endParaRPr lang="en-US" altLang="zh-CN" sz="1400" dirty="0">
              <a:solidFill>
                <a:srgbClr val="4472C4"/>
              </a:solidFill>
              <a:cs typeface="Times New Roman" panose="02020603050405020304" pitchFamily="18" charset="0"/>
            </a:endParaRPr>
          </a:p>
          <a:p>
            <a:pPr lvl="1"/>
            <a:r>
              <a:rPr lang="zh-CN" altLang="en-US" sz="1400" dirty="0">
                <a:solidFill>
                  <a:srgbClr val="4472C4"/>
                </a:solidFill>
                <a:ea typeface="宋体" panose="02010600030101010101" pitchFamily="2" charset="-122"/>
                <a:cs typeface="Times New Roman" panose="02020603050405020304" pitchFamily="18" charset="0"/>
              </a:rPr>
              <a:t>“</a:t>
            </a:r>
            <a:r>
              <a:rPr lang="zh-CN" altLang="zh-CN" sz="1400" b="1" dirty="0">
                <a:solidFill>
                  <a:srgbClr val="4472C4"/>
                </a:solidFill>
                <a:cs typeface="Times New Roman" panose="02020603050405020304" pitchFamily="18" charset="0"/>
              </a:rPr>
              <a:t>董事会秘书</a:t>
            </a:r>
            <a:r>
              <a:rPr lang="zh-CN" altLang="zh-CN" sz="1400" dirty="0">
                <a:solidFill>
                  <a:srgbClr val="4472C4"/>
                </a:solidFill>
                <a:cs typeface="Times New Roman" panose="02020603050405020304" pitchFamily="18" charset="0"/>
              </a:rPr>
              <a:t>负责办理上市公司信息对外公布等相关事宜。除监事会公告外，上市公司披露的信息应当以</a:t>
            </a:r>
            <a:r>
              <a:rPr lang="zh-CN" altLang="zh-CN" sz="1400" b="1" dirty="0">
                <a:solidFill>
                  <a:srgbClr val="4472C4"/>
                </a:solidFill>
                <a:cs typeface="Times New Roman" panose="02020603050405020304" pitchFamily="18" charset="0"/>
              </a:rPr>
              <a:t>董事会公告</a:t>
            </a:r>
            <a:r>
              <a:rPr lang="zh-CN" altLang="zh-CN" sz="1400" dirty="0">
                <a:solidFill>
                  <a:srgbClr val="4472C4"/>
                </a:solidFill>
                <a:cs typeface="Times New Roman" panose="02020603050405020304" pitchFamily="18" charset="0"/>
              </a:rPr>
              <a:t>的形式发布。董事、监事、高级管理人员</a:t>
            </a:r>
            <a:r>
              <a:rPr lang="zh-CN" altLang="zh-CN" sz="1400" b="1" dirty="0">
                <a:solidFill>
                  <a:srgbClr val="4472C4"/>
                </a:solidFill>
                <a:cs typeface="Times New Roman" panose="02020603050405020304" pitchFamily="18" charset="0"/>
              </a:rPr>
              <a:t>非经董事会书面授权，不得对外发布上市公司未披露信息。</a:t>
            </a:r>
            <a:r>
              <a:rPr lang="zh-CN" altLang="en-US" sz="1400" b="1" dirty="0">
                <a:solidFill>
                  <a:srgbClr val="4472C4"/>
                </a:solidFill>
                <a:ea typeface="宋体" panose="02010600030101010101" pitchFamily="2" charset="-122"/>
                <a:cs typeface="Times New Roman" panose="02020603050405020304" pitchFamily="18" charset="0"/>
              </a:rPr>
              <a:t>”</a:t>
            </a:r>
            <a:endParaRPr lang="en-US" altLang="zh-CN" sz="1400" b="1" dirty="0">
              <a:solidFill>
                <a:srgbClr val="4472C4"/>
              </a:solidFill>
              <a:ea typeface="宋体" panose="02010600030101010101" pitchFamily="2" charset="-122"/>
              <a:cs typeface="Times New Roman" panose="02020603050405020304" pitchFamily="18" charset="0"/>
            </a:endParaRPr>
          </a:p>
          <a:p>
            <a:pPr lvl="1"/>
            <a:r>
              <a:rPr lang="zh-CN" altLang="en-US" sz="1600" b="1" dirty="0">
                <a:solidFill>
                  <a:schemeClr val="accent2"/>
                </a:solidFill>
                <a:ea typeface="宋体" panose="02010600030101010101" pitchFamily="2" charset="-122"/>
                <a:cs typeface="Times New Roman" panose="02020603050405020304" pitchFamily="18" charset="0"/>
              </a:rPr>
              <a:t>误导</a:t>
            </a:r>
            <a:r>
              <a:rPr lang="en-US" altLang="zh-CN" sz="1600" b="1" dirty="0">
                <a:solidFill>
                  <a:schemeClr val="accent2"/>
                </a:solidFill>
                <a:ea typeface="宋体" panose="02010600030101010101" pitchFamily="2" charset="-122"/>
                <a:cs typeface="Times New Roman" panose="02020603050405020304" pitchFamily="18" charset="0"/>
              </a:rPr>
              <a:t>or </a:t>
            </a:r>
            <a:r>
              <a:rPr lang="zh-CN" altLang="en-US" sz="1600" b="1" dirty="0">
                <a:solidFill>
                  <a:schemeClr val="accent2"/>
                </a:solidFill>
                <a:ea typeface="宋体" panose="02010600030101010101" pitchFamily="2" charset="-122"/>
                <a:cs typeface="Times New Roman" panose="02020603050405020304" pitchFamily="18" charset="0"/>
              </a:rPr>
              <a:t>提前透露内幕消息</a:t>
            </a:r>
            <a:r>
              <a:rPr lang="en-US" altLang="zh-CN" sz="1600" b="1" dirty="0">
                <a:solidFill>
                  <a:schemeClr val="accent2"/>
                </a:solidFill>
                <a:ea typeface="宋体" panose="02010600030101010101" pitchFamily="2" charset="-122"/>
                <a:cs typeface="Times New Roman" panose="02020603050405020304" pitchFamily="18" charset="0"/>
              </a:rPr>
              <a:t>——</a:t>
            </a:r>
            <a:r>
              <a:rPr lang="zh-CN" altLang="en-US" sz="1600" b="1" dirty="0">
                <a:solidFill>
                  <a:schemeClr val="accent2"/>
                </a:solidFill>
                <a:ea typeface="宋体" panose="02010600030101010101" pitchFamily="2" charset="-122"/>
                <a:cs typeface="Times New Roman" panose="02020603050405020304" pitchFamily="18" charset="0"/>
              </a:rPr>
              <a:t>信披违规</a:t>
            </a:r>
            <a:endParaRPr lang="en-US" altLang="zh-CN" sz="1600" b="1" dirty="0">
              <a:solidFill>
                <a:schemeClr val="accent2"/>
              </a:solidFill>
              <a:ea typeface="宋体" panose="02010600030101010101" pitchFamily="2" charset="-122"/>
              <a:cs typeface="Times New Roman" panose="02020603050405020304" pitchFamily="18" charset="0"/>
            </a:endParaRPr>
          </a:p>
          <a:p>
            <a:pPr lvl="1"/>
            <a:r>
              <a:rPr lang="zh-CN" altLang="en-US" sz="1600" dirty="0"/>
              <a:t>幸亏：已休市、反应迅速</a:t>
            </a:r>
            <a:endParaRPr lang="en-US" altLang="zh-CN" sz="1600" dirty="0"/>
          </a:p>
        </p:txBody>
      </p:sp>
    </p:spTree>
    <p:extLst>
      <p:ext uri="{BB962C8B-B14F-4D97-AF65-F5344CB8AC3E}">
        <p14:creationId xmlns:p14="http://schemas.microsoft.com/office/powerpoint/2010/main" val="10303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6770A4E3-2574-427C-A61B-BF46DF2A931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92546"/>
            <a:ext cx="4644516" cy="5040560"/>
          </a:xfrm>
          <a:prstGeom prst="rect">
            <a:avLst/>
          </a:prstGeom>
          <a:noFill/>
          <a:ln>
            <a:noFill/>
          </a:ln>
        </p:spPr>
      </p:pic>
      <p:sp>
        <p:nvSpPr>
          <p:cNvPr id="2" name="灯片编号占位符 1">
            <a:extLst>
              <a:ext uri="{FF2B5EF4-FFF2-40B4-BE49-F238E27FC236}">
                <a16:creationId xmlns:a16="http://schemas.microsoft.com/office/drawing/2014/main" id="{F8BC9E1B-46A5-4507-B5FD-3683CDF8A7F4}"/>
              </a:ext>
            </a:extLst>
          </p:cNvPr>
          <p:cNvSpPr>
            <a:spLocks noGrp="1"/>
          </p:cNvSpPr>
          <p:nvPr>
            <p:ph type="sldNum" sz="quarter" idx="12"/>
          </p:nvPr>
        </p:nvSpPr>
        <p:spPr>
          <a:xfrm>
            <a:off x="8129016" y="5734050"/>
            <a:ext cx="609600" cy="521208"/>
          </a:xfrm>
          <a:prstGeom prst="rect">
            <a:avLst/>
          </a:prstGeom>
        </p:spPr>
        <p:txBody>
          <a:bodyPr vert="horz"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2392850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843558"/>
            <a:ext cx="8064896" cy="4104456"/>
          </a:xfrm>
        </p:spPr>
        <p:txBody>
          <a:bodyPr>
            <a:normAutofit/>
          </a:bodyPr>
          <a:lstStyle/>
          <a:p>
            <a:pPr>
              <a:lnSpc>
                <a:spcPct val="150000"/>
              </a:lnSpc>
            </a:pPr>
            <a:r>
              <a:rPr lang="zh-CN" altLang="en-US" sz="1650" b="1" dirty="0"/>
              <a:t>股东、实际控制人</a:t>
            </a:r>
            <a:endParaRPr lang="en-US" altLang="zh-CN" sz="1650" b="1" dirty="0"/>
          </a:p>
          <a:p>
            <a:pPr lvl="1">
              <a:lnSpc>
                <a:spcPct val="150000"/>
              </a:lnSpc>
            </a:pPr>
            <a:r>
              <a:rPr lang="zh-CN" altLang="en-US" sz="1425" u="sng" dirty="0"/>
              <a:t>信息披露义务人</a:t>
            </a:r>
            <a:endParaRPr lang="en-US" altLang="zh-CN" sz="1425" u="sng" dirty="0"/>
          </a:p>
          <a:p>
            <a:pPr lvl="2">
              <a:lnSpc>
                <a:spcPct val="150000"/>
              </a:lnSpc>
            </a:pPr>
            <a:r>
              <a:rPr lang="zh-CN" altLang="en-US" sz="1200" dirty="0"/>
              <a:t>本身作为主体进行信息披露</a:t>
            </a:r>
            <a:r>
              <a:rPr lang="en-US" altLang="zh-CN" sz="1200" dirty="0"/>
              <a:t>(</a:t>
            </a:r>
            <a:r>
              <a:rPr lang="zh-CN" altLang="en-US" sz="1200" dirty="0"/>
              <a:t>仍然通过上市公司渠道</a:t>
            </a:r>
            <a:r>
              <a:rPr lang="en-US" altLang="zh-CN" sz="1200" dirty="0"/>
              <a:t>)</a:t>
            </a:r>
          </a:p>
          <a:p>
            <a:pPr lvl="1">
              <a:lnSpc>
                <a:spcPct val="150000"/>
              </a:lnSpc>
            </a:pPr>
            <a:r>
              <a:rPr lang="zh-CN" altLang="en-US" sz="1425" u="sng" dirty="0"/>
              <a:t>信息披露告知人</a:t>
            </a:r>
            <a:endParaRPr lang="en-US" altLang="zh-CN" sz="1425" u="sng" dirty="0"/>
          </a:p>
          <a:p>
            <a:pPr lvl="2">
              <a:lnSpc>
                <a:spcPct val="150000"/>
              </a:lnSpc>
            </a:pPr>
            <a:r>
              <a:rPr lang="zh-CN" altLang="en-US" sz="1200" dirty="0"/>
              <a:t>将重大情况告知上市公司，配合上市公司作为主体进行信息披露</a:t>
            </a:r>
            <a:endParaRPr lang="en-US" altLang="zh-CN" sz="1200" dirty="0"/>
          </a:p>
          <a:p>
            <a:pPr>
              <a:lnSpc>
                <a:spcPct val="150000"/>
              </a:lnSpc>
            </a:pPr>
            <a:r>
              <a:rPr lang="zh-CN" altLang="en-US" sz="1650" dirty="0"/>
              <a:t>持股突破</a:t>
            </a:r>
            <a:r>
              <a:rPr lang="en-US" altLang="zh-CN" sz="1650" dirty="0"/>
              <a:t>5%</a:t>
            </a:r>
            <a:r>
              <a:rPr lang="zh-CN" altLang="en-US" sz="1650" dirty="0"/>
              <a:t>、增持</a:t>
            </a:r>
            <a:r>
              <a:rPr lang="en-US" altLang="zh-CN" sz="1650" dirty="0"/>
              <a:t>/</a:t>
            </a:r>
            <a:r>
              <a:rPr lang="zh-CN" altLang="en-US" sz="1650" dirty="0"/>
              <a:t>减持</a:t>
            </a:r>
            <a:r>
              <a:rPr lang="en-US" altLang="zh-CN" sz="1650" dirty="0"/>
              <a:t>5%</a:t>
            </a:r>
            <a:r>
              <a:rPr lang="zh-CN" altLang="en-US" sz="1650" dirty="0"/>
              <a:t>、一致行动关系、</a:t>
            </a:r>
            <a:r>
              <a:rPr lang="zh-CN" altLang="en-US" sz="1650" u="sng" dirty="0"/>
              <a:t>控股股东（绝对控股、相对控股）变动、实际控制人变动，</a:t>
            </a:r>
            <a:r>
              <a:rPr lang="zh-CN" altLang="en-US" sz="1650" dirty="0"/>
              <a:t>主动告知上市公司重大信息（</a:t>
            </a:r>
            <a:r>
              <a:rPr lang="zh-CN" altLang="en-US" sz="1650" u="sng" dirty="0"/>
              <a:t>关联方</a:t>
            </a:r>
            <a:r>
              <a:rPr lang="zh-CN" altLang="en-US" sz="1650" dirty="0"/>
              <a:t>等），不得刻意隐瞒或故意误导重大事项，等等</a:t>
            </a:r>
            <a:endParaRPr lang="en-US" altLang="zh-CN" sz="1650" dirty="0"/>
          </a:p>
          <a:p>
            <a:pPr>
              <a:lnSpc>
                <a:spcPct val="150000"/>
              </a:lnSpc>
            </a:pPr>
            <a:endParaRPr lang="zh-CN" altLang="en-US" sz="1650" u="sng" dirty="0"/>
          </a:p>
        </p:txBody>
      </p:sp>
      <p:sp>
        <p:nvSpPr>
          <p:cNvPr id="4" name="灯片编号占位符 3">
            <a:extLst>
              <a:ext uri="{FF2B5EF4-FFF2-40B4-BE49-F238E27FC236}">
                <a16:creationId xmlns:a16="http://schemas.microsoft.com/office/drawing/2014/main" id="{03DE7FE4-493F-451E-A165-3E6B62433EE2}"/>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20</a:t>
            </a:fld>
            <a:endParaRPr lang="zh-CN" altLang="en-US"/>
          </a:p>
        </p:txBody>
      </p:sp>
      <p:sp>
        <p:nvSpPr>
          <p:cNvPr id="7" name="标题 1">
            <a:extLst>
              <a:ext uri="{FF2B5EF4-FFF2-40B4-BE49-F238E27FC236}">
                <a16:creationId xmlns:a16="http://schemas.microsoft.com/office/drawing/2014/main" id="{D25B68D7-4C11-4818-B01A-EA1E225DEF9B}"/>
              </a:ext>
            </a:extLst>
          </p:cNvPr>
          <p:cNvSpPr txBox="1">
            <a:spLocks/>
          </p:cNvSpPr>
          <p:nvPr/>
        </p:nvSpPr>
        <p:spPr>
          <a:xfrm>
            <a:off x="2699792" y="195486"/>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Tree>
    <p:extLst>
      <p:ext uri="{BB962C8B-B14F-4D97-AF65-F5344CB8AC3E}">
        <p14:creationId xmlns:p14="http://schemas.microsoft.com/office/powerpoint/2010/main" val="68191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21</a:t>
            </a:fld>
            <a:endParaRPr lang="zh-CN" altLang="en-US"/>
          </a:p>
        </p:txBody>
      </p:sp>
      <p:sp>
        <p:nvSpPr>
          <p:cNvPr id="8" name="标题 7">
            <a:extLst>
              <a:ext uri="{FF2B5EF4-FFF2-40B4-BE49-F238E27FC236}">
                <a16:creationId xmlns:a16="http://schemas.microsoft.com/office/drawing/2014/main" id="{2F0CE9A5-38E2-4E20-BCEF-B2AEAC9112D0}"/>
              </a:ext>
            </a:extLst>
          </p:cNvPr>
          <p:cNvSpPr>
            <a:spLocks noGrp="1"/>
          </p:cNvSpPr>
          <p:nvPr>
            <p:ph type="title"/>
          </p:nvPr>
        </p:nvSpPr>
        <p:spPr>
          <a:xfrm>
            <a:off x="467544" y="531879"/>
            <a:ext cx="6642738" cy="857250"/>
          </a:xfrm>
        </p:spPr>
        <p:txBody>
          <a:bodyPr>
            <a:normAutofit/>
          </a:bodyPr>
          <a:lstStyle/>
          <a:p>
            <a:r>
              <a:rPr lang="en-US" altLang="zh-CN" sz="1800" dirty="0">
                <a:solidFill>
                  <a:srgbClr val="00B0F0"/>
                </a:solidFill>
              </a:rPr>
              <a:t>CASE:</a:t>
            </a:r>
            <a:r>
              <a:rPr lang="zh-CN" altLang="en-US" sz="1800" dirty="0">
                <a:solidFill>
                  <a:srgbClr val="00B0F0"/>
                </a:solidFill>
              </a:rPr>
              <a:t>权益变动、控股股东、实控人变更</a:t>
            </a:r>
            <a:r>
              <a:rPr lang="en-US" altLang="zh-CN" sz="1800" dirty="0">
                <a:solidFill>
                  <a:srgbClr val="00B0F0"/>
                </a:solidFill>
              </a:rPr>
              <a:t>——</a:t>
            </a:r>
            <a:r>
              <a:rPr lang="zh-CN" altLang="en-US" sz="1800" dirty="0">
                <a:solidFill>
                  <a:srgbClr val="00B0F0"/>
                </a:solidFill>
              </a:rPr>
              <a:t>游久游戏（</a:t>
            </a:r>
            <a:r>
              <a:rPr lang="en-US" altLang="zh-CN" sz="1800" dirty="0">
                <a:solidFill>
                  <a:srgbClr val="00B0F0"/>
                </a:solidFill>
              </a:rPr>
              <a:t>600652</a:t>
            </a:r>
            <a:r>
              <a:rPr lang="zh-CN" altLang="en-US" sz="1800" dirty="0">
                <a:solidFill>
                  <a:srgbClr val="00B0F0"/>
                </a:solidFill>
              </a:rPr>
              <a:t>）</a:t>
            </a:r>
          </a:p>
        </p:txBody>
      </p:sp>
      <p:sp>
        <p:nvSpPr>
          <p:cNvPr id="9" name="标题 1">
            <a:extLst>
              <a:ext uri="{FF2B5EF4-FFF2-40B4-BE49-F238E27FC236}">
                <a16:creationId xmlns:a16="http://schemas.microsoft.com/office/drawing/2014/main" id="{5D48462A-A059-428F-ABC7-0BA92578D5DC}"/>
              </a:ext>
            </a:extLst>
          </p:cNvPr>
          <p:cNvSpPr txBox="1">
            <a:spLocks/>
          </p:cNvSpPr>
          <p:nvPr/>
        </p:nvSpPr>
        <p:spPr>
          <a:xfrm>
            <a:off x="2627784" y="104753"/>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3" name="图片 2">
            <a:extLst>
              <a:ext uri="{FF2B5EF4-FFF2-40B4-BE49-F238E27FC236}">
                <a16:creationId xmlns:a16="http://schemas.microsoft.com/office/drawing/2014/main" id="{ACDBF02A-9732-441F-A355-981AA0C01CAE}"/>
              </a:ext>
            </a:extLst>
          </p:cNvPr>
          <p:cNvPicPr>
            <a:picLocks noChangeAspect="1"/>
          </p:cNvPicPr>
          <p:nvPr/>
        </p:nvPicPr>
        <p:blipFill>
          <a:blip r:embed="rId2"/>
          <a:stretch>
            <a:fillRect/>
          </a:stretch>
        </p:blipFill>
        <p:spPr>
          <a:xfrm>
            <a:off x="827584" y="1424207"/>
            <a:ext cx="1638188" cy="2154932"/>
          </a:xfrm>
          <a:prstGeom prst="rect">
            <a:avLst/>
          </a:prstGeom>
        </p:spPr>
      </p:pic>
      <p:pic>
        <p:nvPicPr>
          <p:cNvPr id="10" name="图片 9">
            <a:extLst>
              <a:ext uri="{FF2B5EF4-FFF2-40B4-BE49-F238E27FC236}">
                <a16:creationId xmlns:a16="http://schemas.microsoft.com/office/drawing/2014/main" id="{DA98A31E-D539-46D9-AFB2-59884E36CB73}"/>
              </a:ext>
            </a:extLst>
          </p:cNvPr>
          <p:cNvPicPr>
            <a:picLocks noChangeAspect="1"/>
          </p:cNvPicPr>
          <p:nvPr/>
        </p:nvPicPr>
        <p:blipFill>
          <a:blip r:embed="rId3"/>
          <a:stretch>
            <a:fillRect/>
          </a:stretch>
        </p:blipFill>
        <p:spPr>
          <a:xfrm>
            <a:off x="3131840" y="1468571"/>
            <a:ext cx="2136708" cy="2110567"/>
          </a:xfrm>
          <a:prstGeom prst="rect">
            <a:avLst/>
          </a:prstGeom>
        </p:spPr>
      </p:pic>
      <p:pic>
        <p:nvPicPr>
          <p:cNvPr id="12" name="图片 11">
            <a:extLst>
              <a:ext uri="{FF2B5EF4-FFF2-40B4-BE49-F238E27FC236}">
                <a16:creationId xmlns:a16="http://schemas.microsoft.com/office/drawing/2014/main" id="{EE4F9BF4-4B40-4D72-A04F-DD92D3BB516A}"/>
              </a:ext>
            </a:extLst>
          </p:cNvPr>
          <p:cNvPicPr>
            <a:picLocks noChangeAspect="1"/>
          </p:cNvPicPr>
          <p:nvPr/>
        </p:nvPicPr>
        <p:blipFill>
          <a:blip r:embed="rId4"/>
          <a:stretch>
            <a:fillRect/>
          </a:stretch>
        </p:blipFill>
        <p:spPr>
          <a:xfrm>
            <a:off x="5795876" y="1440365"/>
            <a:ext cx="1764708" cy="2138773"/>
          </a:xfrm>
          <a:prstGeom prst="rect">
            <a:avLst/>
          </a:prstGeom>
        </p:spPr>
      </p:pic>
      <p:sp>
        <p:nvSpPr>
          <p:cNvPr id="13" name="文本框 12">
            <a:extLst>
              <a:ext uri="{FF2B5EF4-FFF2-40B4-BE49-F238E27FC236}">
                <a16:creationId xmlns:a16="http://schemas.microsoft.com/office/drawing/2014/main" id="{789E8714-17AA-49F4-B6AB-6AE804DC0C9F}"/>
              </a:ext>
            </a:extLst>
          </p:cNvPr>
          <p:cNvSpPr txBox="1"/>
          <p:nvPr/>
        </p:nvSpPr>
        <p:spPr>
          <a:xfrm>
            <a:off x="1242037" y="3795886"/>
            <a:ext cx="763351" cy="369332"/>
          </a:xfrm>
          <a:prstGeom prst="rect">
            <a:avLst/>
          </a:prstGeom>
          <a:noFill/>
        </p:spPr>
        <p:txBody>
          <a:bodyPr wrap="none" rtlCol="0">
            <a:spAutoFit/>
          </a:bodyPr>
          <a:lstStyle/>
          <a:p>
            <a:r>
              <a:rPr lang="en-US" altLang="zh-CN" dirty="0"/>
              <a:t>2</a:t>
            </a:r>
            <a:r>
              <a:rPr lang="zh-CN" altLang="en-US" dirty="0"/>
              <a:t>亿元</a:t>
            </a:r>
          </a:p>
        </p:txBody>
      </p:sp>
      <p:sp>
        <p:nvSpPr>
          <p:cNvPr id="14" name="文本框 13">
            <a:extLst>
              <a:ext uri="{FF2B5EF4-FFF2-40B4-BE49-F238E27FC236}">
                <a16:creationId xmlns:a16="http://schemas.microsoft.com/office/drawing/2014/main" id="{E69EF085-DC32-4D11-9034-358E11056E91}"/>
              </a:ext>
            </a:extLst>
          </p:cNvPr>
          <p:cNvSpPr txBox="1"/>
          <p:nvPr/>
        </p:nvSpPr>
        <p:spPr>
          <a:xfrm>
            <a:off x="3707904" y="3795886"/>
            <a:ext cx="994183" cy="369332"/>
          </a:xfrm>
          <a:prstGeom prst="rect">
            <a:avLst/>
          </a:prstGeom>
          <a:noFill/>
        </p:spPr>
        <p:txBody>
          <a:bodyPr wrap="none" rtlCol="0">
            <a:spAutoFit/>
          </a:bodyPr>
          <a:lstStyle/>
          <a:p>
            <a:r>
              <a:rPr lang="en-US" altLang="zh-CN" dirty="0"/>
              <a:t>2</a:t>
            </a:r>
            <a:r>
              <a:rPr lang="zh-CN" altLang="en-US" dirty="0"/>
              <a:t>亿港元</a:t>
            </a:r>
          </a:p>
        </p:txBody>
      </p:sp>
      <p:sp>
        <p:nvSpPr>
          <p:cNvPr id="15" name="文本框 14">
            <a:extLst>
              <a:ext uri="{FF2B5EF4-FFF2-40B4-BE49-F238E27FC236}">
                <a16:creationId xmlns:a16="http://schemas.microsoft.com/office/drawing/2014/main" id="{DB710D64-1CA8-4C1D-8AEB-4C702C1F253D}"/>
              </a:ext>
            </a:extLst>
          </p:cNvPr>
          <p:cNvSpPr txBox="1"/>
          <p:nvPr/>
        </p:nvSpPr>
        <p:spPr>
          <a:xfrm>
            <a:off x="6228184" y="3780660"/>
            <a:ext cx="1111202" cy="369332"/>
          </a:xfrm>
          <a:prstGeom prst="rect">
            <a:avLst/>
          </a:prstGeom>
          <a:noFill/>
        </p:spPr>
        <p:txBody>
          <a:bodyPr wrap="none" rtlCol="0">
            <a:spAutoFit/>
          </a:bodyPr>
          <a:lstStyle/>
          <a:p>
            <a:r>
              <a:rPr lang="en-US" altLang="zh-CN" dirty="0"/>
              <a:t>10</a:t>
            </a:r>
            <a:r>
              <a:rPr lang="zh-CN" altLang="en-US" dirty="0"/>
              <a:t>亿港元</a:t>
            </a:r>
          </a:p>
        </p:txBody>
      </p:sp>
    </p:spTree>
    <p:extLst>
      <p:ext uri="{BB962C8B-B14F-4D97-AF65-F5344CB8AC3E}">
        <p14:creationId xmlns:p14="http://schemas.microsoft.com/office/powerpoint/2010/main" val="6387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22</a:t>
            </a:fld>
            <a:endParaRPr lang="zh-CN" altLang="en-US"/>
          </a:p>
        </p:txBody>
      </p:sp>
      <p:pic>
        <p:nvPicPr>
          <p:cNvPr id="4" name="图片 3">
            <a:extLst>
              <a:ext uri="{FF2B5EF4-FFF2-40B4-BE49-F238E27FC236}">
                <a16:creationId xmlns:a16="http://schemas.microsoft.com/office/drawing/2014/main" id="{9F5D35D2-330B-4C3E-A69F-76CB0BAB6DD4}"/>
              </a:ext>
            </a:extLst>
          </p:cNvPr>
          <p:cNvPicPr>
            <a:picLocks noChangeAspect="1"/>
          </p:cNvPicPr>
          <p:nvPr/>
        </p:nvPicPr>
        <p:blipFill>
          <a:blip r:embed="rId2"/>
          <a:stretch>
            <a:fillRect/>
          </a:stretch>
        </p:blipFill>
        <p:spPr>
          <a:xfrm>
            <a:off x="1150920" y="1285612"/>
            <a:ext cx="4008175" cy="2827195"/>
          </a:xfrm>
          <a:prstGeom prst="rect">
            <a:avLst/>
          </a:prstGeom>
        </p:spPr>
      </p:pic>
      <p:pic>
        <p:nvPicPr>
          <p:cNvPr id="7" name="图片 6">
            <a:extLst>
              <a:ext uri="{FF2B5EF4-FFF2-40B4-BE49-F238E27FC236}">
                <a16:creationId xmlns:a16="http://schemas.microsoft.com/office/drawing/2014/main" id="{1284CEB0-0F2F-4871-BC59-B0943CE0B1E1}"/>
              </a:ext>
            </a:extLst>
          </p:cNvPr>
          <p:cNvPicPr>
            <a:picLocks noChangeAspect="1"/>
          </p:cNvPicPr>
          <p:nvPr/>
        </p:nvPicPr>
        <p:blipFill>
          <a:blip r:embed="rId3"/>
          <a:stretch>
            <a:fillRect/>
          </a:stretch>
        </p:blipFill>
        <p:spPr>
          <a:xfrm>
            <a:off x="4581910" y="1245609"/>
            <a:ext cx="3115052" cy="3564396"/>
          </a:xfrm>
          <a:prstGeom prst="rect">
            <a:avLst/>
          </a:prstGeom>
        </p:spPr>
      </p:pic>
      <p:sp>
        <p:nvSpPr>
          <p:cNvPr id="8" name="标题 7">
            <a:extLst>
              <a:ext uri="{FF2B5EF4-FFF2-40B4-BE49-F238E27FC236}">
                <a16:creationId xmlns:a16="http://schemas.microsoft.com/office/drawing/2014/main" id="{2F0CE9A5-38E2-4E20-BCEF-B2AEAC9112D0}"/>
              </a:ext>
            </a:extLst>
          </p:cNvPr>
          <p:cNvSpPr>
            <a:spLocks noGrp="1"/>
          </p:cNvSpPr>
          <p:nvPr>
            <p:ph type="title"/>
          </p:nvPr>
        </p:nvSpPr>
        <p:spPr>
          <a:xfrm>
            <a:off x="467544" y="531879"/>
            <a:ext cx="6642738" cy="857250"/>
          </a:xfrm>
        </p:spPr>
        <p:txBody>
          <a:bodyPr>
            <a:normAutofit/>
          </a:bodyPr>
          <a:lstStyle/>
          <a:p>
            <a:r>
              <a:rPr lang="en-US" altLang="zh-CN" sz="1800" dirty="0">
                <a:solidFill>
                  <a:srgbClr val="00B0F0"/>
                </a:solidFill>
              </a:rPr>
              <a:t>CASE:</a:t>
            </a:r>
            <a:r>
              <a:rPr lang="zh-CN" altLang="en-US" sz="1800" dirty="0">
                <a:solidFill>
                  <a:srgbClr val="00B0F0"/>
                </a:solidFill>
              </a:rPr>
              <a:t>权益变动、控股股东、实控人变更</a:t>
            </a:r>
            <a:r>
              <a:rPr lang="en-US" altLang="zh-CN" sz="1800" dirty="0">
                <a:solidFill>
                  <a:srgbClr val="00B0F0"/>
                </a:solidFill>
              </a:rPr>
              <a:t>——</a:t>
            </a:r>
            <a:r>
              <a:rPr lang="zh-CN" altLang="en-US" sz="1800" dirty="0">
                <a:solidFill>
                  <a:srgbClr val="00B0F0"/>
                </a:solidFill>
              </a:rPr>
              <a:t>游久游戏（</a:t>
            </a:r>
            <a:r>
              <a:rPr lang="en-US" altLang="zh-CN" sz="1800" dirty="0">
                <a:solidFill>
                  <a:srgbClr val="00B0F0"/>
                </a:solidFill>
              </a:rPr>
              <a:t>600652</a:t>
            </a:r>
            <a:r>
              <a:rPr lang="zh-CN" altLang="en-US" sz="1800" dirty="0">
                <a:solidFill>
                  <a:srgbClr val="00B0F0"/>
                </a:solidFill>
              </a:rPr>
              <a:t>）</a:t>
            </a:r>
          </a:p>
        </p:txBody>
      </p:sp>
      <p:sp>
        <p:nvSpPr>
          <p:cNvPr id="9" name="标题 1">
            <a:extLst>
              <a:ext uri="{FF2B5EF4-FFF2-40B4-BE49-F238E27FC236}">
                <a16:creationId xmlns:a16="http://schemas.microsoft.com/office/drawing/2014/main" id="{5D48462A-A059-428F-ABC7-0BA92578D5DC}"/>
              </a:ext>
            </a:extLst>
          </p:cNvPr>
          <p:cNvSpPr txBox="1">
            <a:spLocks/>
          </p:cNvSpPr>
          <p:nvPr/>
        </p:nvSpPr>
        <p:spPr>
          <a:xfrm>
            <a:off x="2627784" y="104753"/>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Tree>
    <p:extLst>
      <p:ext uri="{BB962C8B-B14F-4D97-AF65-F5344CB8AC3E}">
        <p14:creationId xmlns:p14="http://schemas.microsoft.com/office/powerpoint/2010/main" val="25704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31EE0D-6854-4874-B98F-4DBFD1A4599C}"/>
              </a:ext>
            </a:extLst>
          </p:cNvPr>
          <p:cNvSpPr>
            <a:spLocks noGrp="1"/>
          </p:cNvSpPr>
          <p:nvPr>
            <p:ph sz="quarter" idx="1"/>
          </p:nvPr>
        </p:nvSpPr>
        <p:spPr>
          <a:xfrm>
            <a:off x="539552" y="1086196"/>
            <a:ext cx="8280920" cy="3769268"/>
          </a:xfrm>
        </p:spPr>
        <p:txBody>
          <a:bodyPr>
            <a:noAutofit/>
          </a:bodyPr>
          <a:lstStyle/>
          <a:p>
            <a:r>
              <a:rPr lang="en-US" altLang="zh-CN" sz="1800" dirty="0"/>
              <a:t>2014</a:t>
            </a:r>
            <a:r>
              <a:rPr lang="zh-CN" altLang="en-US" sz="1800" dirty="0"/>
              <a:t>年</a:t>
            </a:r>
            <a:r>
              <a:rPr lang="en-US" altLang="zh-CN" sz="1800" dirty="0"/>
              <a:t>11</a:t>
            </a:r>
            <a:r>
              <a:rPr lang="zh-CN" altLang="en-US" sz="1800" dirty="0"/>
              <a:t>月  重组</a:t>
            </a:r>
            <a:endParaRPr lang="en-US" altLang="zh-CN" sz="1800" dirty="0"/>
          </a:p>
          <a:p>
            <a:pPr lvl="1"/>
            <a:r>
              <a:rPr lang="zh-CN" altLang="en-US" sz="1600" dirty="0"/>
              <a:t>游久游戏借壳过程中明确写着“刘亮、代琳不存在任何亲属关系或其他关联关系，不存在形成一致行动人关系。”</a:t>
            </a:r>
          </a:p>
          <a:p>
            <a:pPr lvl="1"/>
            <a:r>
              <a:rPr lang="zh-CN" altLang="en-US" sz="1600" dirty="0"/>
              <a:t>刘亮、代琳也承诺，“不谋求成为一致行动人”。</a:t>
            </a:r>
            <a:endParaRPr lang="en-US" altLang="zh-CN" sz="1600" dirty="0"/>
          </a:p>
          <a:p>
            <a:r>
              <a:rPr lang="en-US" altLang="zh-CN" sz="1800" dirty="0"/>
              <a:t>2015</a:t>
            </a:r>
            <a:r>
              <a:rPr lang="zh-CN" altLang="en-US" sz="1800" dirty="0"/>
              <a:t>年</a:t>
            </a:r>
            <a:r>
              <a:rPr lang="en-US" altLang="zh-CN" sz="1800" dirty="0"/>
              <a:t>1</a:t>
            </a:r>
            <a:r>
              <a:rPr lang="zh-CN" altLang="en-US" sz="1800" dirty="0"/>
              <a:t>月    结婚</a:t>
            </a:r>
            <a:endParaRPr lang="en-US" altLang="zh-CN" sz="1800" dirty="0"/>
          </a:p>
          <a:p>
            <a:pPr lvl="1"/>
            <a:r>
              <a:rPr lang="zh-CN" altLang="en-US" sz="1600" dirty="0"/>
              <a:t>根据</a:t>
            </a:r>
            <a:r>
              <a:rPr lang="en-US" altLang="zh-CN" sz="1600" dirty="0"/>
              <a:t>《</a:t>
            </a:r>
            <a:r>
              <a:rPr lang="zh-CN" altLang="en-US" sz="1600" dirty="0"/>
              <a:t>上市公司收购管理办法</a:t>
            </a:r>
            <a:r>
              <a:rPr lang="en-US" altLang="zh-CN" sz="1600" dirty="0"/>
              <a:t>》</a:t>
            </a:r>
            <a:r>
              <a:rPr lang="zh-CN" altLang="en-US" sz="1600" dirty="0"/>
              <a:t>相关规定，刘亮（二股东）、代琳（三股东）两人登记结婚后将构成一致行动关系。</a:t>
            </a:r>
            <a:endParaRPr lang="en-US" altLang="zh-CN" sz="1600" dirty="0"/>
          </a:p>
        </p:txBody>
      </p:sp>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23</a:t>
            </a:fld>
            <a:endParaRPr lang="zh-CN" altLang="en-US" dirty="0"/>
          </a:p>
        </p:txBody>
      </p:sp>
      <p:sp>
        <p:nvSpPr>
          <p:cNvPr id="7" name="标题 7">
            <a:extLst>
              <a:ext uri="{FF2B5EF4-FFF2-40B4-BE49-F238E27FC236}">
                <a16:creationId xmlns:a16="http://schemas.microsoft.com/office/drawing/2014/main" id="{4EFD731B-C730-443E-AF75-563B344F369E}"/>
              </a:ext>
            </a:extLst>
          </p:cNvPr>
          <p:cNvSpPr txBox="1">
            <a:spLocks/>
          </p:cNvSpPr>
          <p:nvPr/>
        </p:nvSpPr>
        <p:spPr>
          <a:xfrm>
            <a:off x="467544" y="587666"/>
            <a:ext cx="6642738"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altLang="zh-CN" sz="2400" dirty="0">
                <a:solidFill>
                  <a:srgbClr val="00B0F0"/>
                </a:solidFill>
              </a:rPr>
              <a:t>case</a:t>
            </a:r>
            <a:r>
              <a:rPr lang="en-US" altLang="zh-CN" sz="1800" dirty="0">
                <a:solidFill>
                  <a:srgbClr val="00B0F0"/>
                </a:solidFill>
              </a:rPr>
              <a:t>:</a:t>
            </a:r>
            <a:r>
              <a:rPr lang="zh-CN" altLang="en-US" sz="1800" dirty="0">
                <a:solidFill>
                  <a:srgbClr val="00B0F0"/>
                </a:solidFill>
              </a:rPr>
              <a:t>权益变动、控股股东、实控人变更</a:t>
            </a:r>
            <a:r>
              <a:rPr lang="en-US" altLang="zh-CN" sz="1800" dirty="0">
                <a:solidFill>
                  <a:srgbClr val="00B0F0"/>
                </a:solidFill>
              </a:rPr>
              <a:t>——</a:t>
            </a:r>
            <a:r>
              <a:rPr lang="zh-CN" altLang="en-US" sz="1800" dirty="0">
                <a:solidFill>
                  <a:srgbClr val="00B0F0"/>
                </a:solidFill>
              </a:rPr>
              <a:t>游久游戏（</a:t>
            </a:r>
            <a:r>
              <a:rPr lang="en-US" altLang="zh-CN" sz="1800" dirty="0">
                <a:solidFill>
                  <a:srgbClr val="00B0F0"/>
                </a:solidFill>
              </a:rPr>
              <a:t>600652</a:t>
            </a:r>
            <a:r>
              <a:rPr lang="zh-CN" altLang="en-US" sz="1800" dirty="0">
                <a:solidFill>
                  <a:srgbClr val="00B0F0"/>
                </a:solidFill>
              </a:rPr>
              <a:t>）</a:t>
            </a:r>
          </a:p>
        </p:txBody>
      </p:sp>
      <p:sp>
        <p:nvSpPr>
          <p:cNvPr id="8" name="标题 1">
            <a:extLst>
              <a:ext uri="{FF2B5EF4-FFF2-40B4-BE49-F238E27FC236}">
                <a16:creationId xmlns:a16="http://schemas.microsoft.com/office/drawing/2014/main" id="{DC6FF274-66EA-4FA2-B294-31A468EF3F4E}"/>
              </a:ext>
            </a:extLst>
          </p:cNvPr>
          <p:cNvSpPr txBox="1">
            <a:spLocks/>
          </p:cNvSpPr>
          <p:nvPr/>
        </p:nvSpPr>
        <p:spPr>
          <a:xfrm>
            <a:off x="2627784" y="113002"/>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11" name="图片 10">
            <a:extLst>
              <a:ext uri="{FF2B5EF4-FFF2-40B4-BE49-F238E27FC236}">
                <a16:creationId xmlns:a16="http://schemas.microsoft.com/office/drawing/2014/main" id="{15DA3A40-197C-4096-BA7B-41DE8E679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130070"/>
            <a:ext cx="5600700" cy="1443125"/>
          </a:xfrm>
          <a:prstGeom prst="rect">
            <a:avLst/>
          </a:prstGeom>
        </p:spPr>
      </p:pic>
      <p:sp>
        <p:nvSpPr>
          <p:cNvPr id="12" name="矩形 11">
            <a:extLst>
              <a:ext uri="{FF2B5EF4-FFF2-40B4-BE49-F238E27FC236}">
                <a16:creationId xmlns:a16="http://schemas.microsoft.com/office/drawing/2014/main" id="{11FCF092-91A7-4FC6-B2D8-05298FB93FF1}"/>
              </a:ext>
            </a:extLst>
          </p:cNvPr>
          <p:cNvSpPr/>
          <p:nvPr/>
        </p:nvSpPr>
        <p:spPr>
          <a:xfrm>
            <a:off x="4680012" y="3768727"/>
            <a:ext cx="432048" cy="382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 name="矩形 12">
            <a:extLst>
              <a:ext uri="{FF2B5EF4-FFF2-40B4-BE49-F238E27FC236}">
                <a16:creationId xmlns:a16="http://schemas.microsoft.com/office/drawing/2014/main" id="{F4E5C0D5-8F03-4CDE-AAA3-B05388669652}"/>
              </a:ext>
            </a:extLst>
          </p:cNvPr>
          <p:cNvSpPr/>
          <p:nvPr/>
        </p:nvSpPr>
        <p:spPr>
          <a:xfrm>
            <a:off x="4680012" y="4347580"/>
            <a:ext cx="432048" cy="162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extLst>
      <p:ext uri="{BB962C8B-B14F-4D97-AF65-F5344CB8AC3E}">
        <p14:creationId xmlns:p14="http://schemas.microsoft.com/office/powerpoint/2010/main" val="83432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31EE0D-6854-4874-B98F-4DBFD1A4599C}"/>
              </a:ext>
            </a:extLst>
          </p:cNvPr>
          <p:cNvSpPr>
            <a:spLocks noGrp="1"/>
          </p:cNvSpPr>
          <p:nvPr>
            <p:ph sz="quarter" idx="1"/>
          </p:nvPr>
        </p:nvSpPr>
        <p:spPr>
          <a:xfrm>
            <a:off x="467544" y="1059583"/>
            <a:ext cx="8424936" cy="3769268"/>
          </a:xfrm>
        </p:spPr>
        <p:txBody>
          <a:bodyPr>
            <a:normAutofit/>
          </a:bodyPr>
          <a:lstStyle/>
          <a:p>
            <a:r>
              <a:rPr lang="en-US" altLang="zh-CN" sz="1500" dirty="0"/>
              <a:t>2015</a:t>
            </a:r>
            <a:r>
              <a:rPr lang="zh-CN" altLang="en-US" sz="1500" dirty="0"/>
              <a:t>年</a:t>
            </a:r>
            <a:r>
              <a:rPr lang="en-US" altLang="zh-CN" sz="1500" dirty="0"/>
              <a:t>8</a:t>
            </a:r>
            <a:r>
              <a:rPr lang="zh-CN" altLang="en-US" sz="1500" dirty="0"/>
              <a:t>月    求婚</a:t>
            </a:r>
            <a:endParaRPr lang="en-US" altLang="zh-CN" sz="1500" dirty="0"/>
          </a:p>
          <a:p>
            <a:r>
              <a:rPr lang="en-US" altLang="zh-CN" sz="1500" dirty="0"/>
              <a:t>2016</a:t>
            </a:r>
            <a:r>
              <a:rPr lang="zh-CN" altLang="en-US" sz="1500" dirty="0"/>
              <a:t>年</a:t>
            </a:r>
            <a:r>
              <a:rPr lang="en-US" altLang="zh-CN" sz="1500" dirty="0"/>
              <a:t>1</a:t>
            </a:r>
            <a:r>
              <a:rPr lang="zh-CN" altLang="en-US" sz="1500" dirty="0"/>
              <a:t>月    回复上交所问询函</a:t>
            </a:r>
            <a:endParaRPr lang="en-US" altLang="zh-CN" sz="1500" dirty="0"/>
          </a:p>
          <a:p>
            <a:pPr lvl="1"/>
            <a:r>
              <a:rPr lang="zh-CN" altLang="en-US" sz="1500" dirty="0"/>
              <a:t>首次对外公开披露二股东、三股东结婚的事实</a:t>
            </a:r>
            <a:endParaRPr lang="en-US" altLang="zh-CN" sz="1500" dirty="0"/>
          </a:p>
          <a:p>
            <a:pPr lvl="1"/>
            <a:r>
              <a:rPr lang="zh-CN" altLang="en-US" sz="1500" dirty="0"/>
              <a:t>虽因登记结婚新增一致行动关系，但主观上并无谋求公司实际控制权的意图，且实际上也未导致公司第一大股东及实际控制人发生变更。</a:t>
            </a:r>
            <a:endParaRPr lang="en-US" altLang="zh-CN" sz="1500" dirty="0"/>
          </a:p>
        </p:txBody>
      </p:sp>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24</a:t>
            </a:fld>
            <a:endParaRPr lang="zh-CN" altLang="en-US"/>
          </a:p>
        </p:txBody>
      </p:sp>
      <p:sp>
        <p:nvSpPr>
          <p:cNvPr id="7" name="标题 7">
            <a:extLst>
              <a:ext uri="{FF2B5EF4-FFF2-40B4-BE49-F238E27FC236}">
                <a16:creationId xmlns:a16="http://schemas.microsoft.com/office/drawing/2014/main" id="{4EFD731B-C730-443E-AF75-563B344F369E}"/>
              </a:ext>
            </a:extLst>
          </p:cNvPr>
          <p:cNvSpPr txBox="1">
            <a:spLocks/>
          </p:cNvSpPr>
          <p:nvPr/>
        </p:nvSpPr>
        <p:spPr>
          <a:xfrm>
            <a:off x="467544" y="584066"/>
            <a:ext cx="6642738"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altLang="zh-CN" sz="2400" dirty="0">
                <a:solidFill>
                  <a:srgbClr val="00B0F0"/>
                </a:solidFill>
              </a:rPr>
              <a:t>case</a:t>
            </a:r>
            <a:r>
              <a:rPr lang="en-US" altLang="zh-CN" sz="1800" dirty="0">
                <a:solidFill>
                  <a:srgbClr val="00B0F0"/>
                </a:solidFill>
              </a:rPr>
              <a:t>:</a:t>
            </a:r>
            <a:r>
              <a:rPr lang="zh-CN" altLang="en-US" sz="1800" dirty="0">
                <a:solidFill>
                  <a:srgbClr val="00B0F0"/>
                </a:solidFill>
              </a:rPr>
              <a:t>权益变动、控股股东、实控人变更</a:t>
            </a:r>
            <a:r>
              <a:rPr lang="en-US" altLang="zh-CN" sz="1800" dirty="0">
                <a:solidFill>
                  <a:srgbClr val="00B0F0"/>
                </a:solidFill>
              </a:rPr>
              <a:t>——</a:t>
            </a:r>
            <a:r>
              <a:rPr lang="zh-CN" altLang="en-US" sz="1800" dirty="0">
                <a:solidFill>
                  <a:srgbClr val="00B0F0"/>
                </a:solidFill>
              </a:rPr>
              <a:t>游久游戏（</a:t>
            </a:r>
            <a:r>
              <a:rPr lang="en-US" altLang="zh-CN" sz="1800" dirty="0">
                <a:solidFill>
                  <a:srgbClr val="00B0F0"/>
                </a:solidFill>
              </a:rPr>
              <a:t>600652</a:t>
            </a:r>
            <a:r>
              <a:rPr lang="zh-CN" altLang="en-US" sz="1800" dirty="0">
                <a:solidFill>
                  <a:srgbClr val="00B0F0"/>
                </a:solidFill>
              </a:rPr>
              <a:t>）</a:t>
            </a:r>
          </a:p>
        </p:txBody>
      </p:sp>
      <p:sp>
        <p:nvSpPr>
          <p:cNvPr id="8" name="标题 1">
            <a:extLst>
              <a:ext uri="{FF2B5EF4-FFF2-40B4-BE49-F238E27FC236}">
                <a16:creationId xmlns:a16="http://schemas.microsoft.com/office/drawing/2014/main" id="{DC6FF274-66EA-4FA2-B294-31A468EF3F4E}"/>
              </a:ext>
            </a:extLst>
          </p:cNvPr>
          <p:cNvSpPr txBox="1">
            <a:spLocks/>
          </p:cNvSpPr>
          <p:nvPr/>
        </p:nvSpPr>
        <p:spPr>
          <a:xfrm>
            <a:off x="2627784" y="108549"/>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4" name="图片 3">
            <a:extLst>
              <a:ext uri="{FF2B5EF4-FFF2-40B4-BE49-F238E27FC236}">
                <a16:creationId xmlns:a16="http://schemas.microsoft.com/office/drawing/2014/main" id="{7C272BC7-D5A0-46DF-9352-77C707B8C8E0}"/>
              </a:ext>
            </a:extLst>
          </p:cNvPr>
          <p:cNvPicPr>
            <a:picLocks noChangeAspect="1"/>
          </p:cNvPicPr>
          <p:nvPr/>
        </p:nvPicPr>
        <p:blipFill>
          <a:blip r:embed="rId2"/>
          <a:stretch>
            <a:fillRect/>
          </a:stretch>
        </p:blipFill>
        <p:spPr>
          <a:xfrm>
            <a:off x="1356056" y="2502681"/>
            <a:ext cx="3456384" cy="2372923"/>
          </a:xfrm>
          <a:prstGeom prst="rect">
            <a:avLst/>
          </a:prstGeom>
        </p:spPr>
      </p:pic>
      <p:grpSp>
        <p:nvGrpSpPr>
          <p:cNvPr id="10" name="组合 9">
            <a:extLst>
              <a:ext uri="{FF2B5EF4-FFF2-40B4-BE49-F238E27FC236}">
                <a16:creationId xmlns:a16="http://schemas.microsoft.com/office/drawing/2014/main" id="{D8A411BB-EAFF-4589-AE6F-89D63DC65FC5}"/>
              </a:ext>
            </a:extLst>
          </p:cNvPr>
          <p:cNvGrpSpPr/>
          <p:nvPr/>
        </p:nvGrpSpPr>
        <p:grpSpPr>
          <a:xfrm>
            <a:off x="4930813" y="2826975"/>
            <a:ext cx="2647169" cy="1350169"/>
            <a:chOff x="2699792" y="2420888"/>
            <a:chExt cx="3529558" cy="1800225"/>
          </a:xfrm>
        </p:grpSpPr>
        <p:pic>
          <p:nvPicPr>
            <p:cNvPr id="11" name="图片 10">
              <a:extLst>
                <a:ext uri="{FF2B5EF4-FFF2-40B4-BE49-F238E27FC236}">
                  <a16:creationId xmlns:a16="http://schemas.microsoft.com/office/drawing/2014/main" id="{2372FD47-B3B9-43CC-86B5-6B81243AB4DB}"/>
                </a:ext>
              </a:extLst>
            </p:cNvPr>
            <p:cNvPicPr>
              <a:picLocks noChangeAspect="1"/>
            </p:cNvPicPr>
            <p:nvPr/>
          </p:nvPicPr>
          <p:blipFill>
            <a:blip r:embed="rId3"/>
            <a:stretch>
              <a:fillRect/>
            </a:stretch>
          </p:blipFill>
          <p:spPr>
            <a:xfrm>
              <a:off x="2699792" y="2420888"/>
              <a:ext cx="2133600" cy="1800225"/>
            </a:xfrm>
            <a:prstGeom prst="rect">
              <a:avLst/>
            </a:prstGeom>
          </p:spPr>
        </p:pic>
        <p:pic>
          <p:nvPicPr>
            <p:cNvPr id="12" name="图片 11">
              <a:extLst>
                <a:ext uri="{FF2B5EF4-FFF2-40B4-BE49-F238E27FC236}">
                  <a16:creationId xmlns:a16="http://schemas.microsoft.com/office/drawing/2014/main" id="{66167F10-4E91-4BEF-9666-CDC3DE75E3AB}"/>
                </a:ext>
              </a:extLst>
            </p:cNvPr>
            <p:cNvPicPr>
              <a:picLocks noChangeAspect="1"/>
            </p:cNvPicPr>
            <p:nvPr/>
          </p:nvPicPr>
          <p:blipFill>
            <a:blip r:embed="rId4"/>
            <a:stretch>
              <a:fillRect/>
            </a:stretch>
          </p:blipFill>
          <p:spPr>
            <a:xfrm>
              <a:off x="4572000" y="2420888"/>
              <a:ext cx="1657350" cy="1800225"/>
            </a:xfrm>
            <a:prstGeom prst="rect">
              <a:avLst/>
            </a:prstGeom>
          </p:spPr>
        </p:pic>
      </p:grpSp>
    </p:spTree>
    <p:extLst>
      <p:ext uri="{BB962C8B-B14F-4D97-AF65-F5344CB8AC3E}">
        <p14:creationId xmlns:p14="http://schemas.microsoft.com/office/powerpoint/2010/main" val="399019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31EE0D-6854-4874-B98F-4DBFD1A4599C}"/>
              </a:ext>
            </a:extLst>
          </p:cNvPr>
          <p:cNvSpPr>
            <a:spLocks noGrp="1"/>
          </p:cNvSpPr>
          <p:nvPr>
            <p:ph sz="quarter" idx="1"/>
          </p:nvPr>
        </p:nvSpPr>
        <p:spPr>
          <a:xfrm>
            <a:off x="611560" y="1059583"/>
            <a:ext cx="7920880" cy="3769268"/>
          </a:xfrm>
        </p:spPr>
        <p:txBody>
          <a:bodyPr>
            <a:normAutofit/>
          </a:bodyPr>
          <a:lstStyle/>
          <a:p>
            <a:r>
              <a:rPr lang="en-US" altLang="zh-CN" sz="2000" dirty="0"/>
              <a:t>2016</a:t>
            </a:r>
            <a:r>
              <a:rPr lang="zh-CN" altLang="en-US" sz="2000" dirty="0"/>
              <a:t>年</a:t>
            </a:r>
            <a:r>
              <a:rPr lang="en-US" altLang="zh-CN" sz="2000" dirty="0"/>
              <a:t>3</a:t>
            </a:r>
            <a:r>
              <a:rPr lang="zh-CN" altLang="en-US" sz="2000" dirty="0"/>
              <a:t>月    信息披露违规，收到证监会的</a:t>
            </a:r>
            <a:r>
              <a:rPr lang="en-US" altLang="zh-CN" sz="2000" dirty="0"/>
              <a:t>《</a:t>
            </a:r>
            <a:r>
              <a:rPr lang="zh-CN" altLang="en-US" sz="2000" dirty="0"/>
              <a:t>调查通知书</a:t>
            </a:r>
            <a:r>
              <a:rPr lang="en-US" altLang="zh-CN" sz="2000" dirty="0"/>
              <a:t>》</a:t>
            </a:r>
          </a:p>
          <a:p>
            <a:r>
              <a:rPr lang="en-US" altLang="zh-CN" sz="2000" dirty="0"/>
              <a:t>2017</a:t>
            </a:r>
            <a:r>
              <a:rPr lang="zh-CN" altLang="en-US" sz="2000" dirty="0"/>
              <a:t>年</a:t>
            </a:r>
            <a:r>
              <a:rPr lang="en-US" altLang="zh-CN" sz="2000" dirty="0"/>
              <a:t>4</a:t>
            </a:r>
            <a:r>
              <a:rPr lang="zh-CN" altLang="en-US" sz="2000" dirty="0"/>
              <a:t>月    处罚决定</a:t>
            </a:r>
            <a:endParaRPr lang="en-US" altLang="zh-CN" sz="2000" dirty="0"/>
          </a:p>
          <a:p>
            <a:r>
              <a:rPr lang="zh-CN" altLang="en-US" sz="2000" dirty="0"/>
              <a:t>后记</a:t>
            </a:r>
            <a:r>
              <a:rPr lang="en-US" altLang="zh-CN" sz="2000" dirty="0"/>
              <a:t>——</a:t>
            </a:r>
            <a:r>
              <a:rPr lang="zh-CN" altLang="en-US" sz="2000" dirty="0"/>
              <a:t>男主刘亮朋友圈回应：</a:t>
            </a:r>
            <a:endParaRPr lang="en-US" altLang="zh-CN" sz="2000" dirty="0"/>
          </a:p>
          <a:p>
            <a:pPr lvl="1"/>
            <a:r>
              <a:rPr lang="zh-CN" altLang="en-US" sz="1650" dirty="0">
                <a:solidFill>
                  <a:srgbClr val="0070C0"/>
                </a:solidFill>
                <a:latin typeface="华文行楷" panose="02010800040101010101" pitchFamily="2" charset="-122"/>
                <a:ea typeface="华文行楷" panose="02010800040101010101" pitchFamily="2" charset="-122"/>
              </a:rPr>
              <a:t>“不想骂谁，不想怪谁，都是命，</a:t>
            </a:r>
            <a:r>
              <a:rPr lang="zh-CN" altLang="en-US" sz="1650" u="sng" dirty="0">
                <a:solidFill>
                  <a:srgbClr val="0070C0"/>
                </a:solidFill>
                <a:latin typeface="华文行楷" panose="02010800040101010101" pitchFamily="2" charset="-122"/>
                <a:ea typeface="华文行楷" panose="02010800040101010101" pitchFamily="2" charset="-122"/>
              </a:rPr>
              <a:t>如果当年知道创业是这种结果，与资本市场对接是这样结果，我一定不会走上这条路，一定继续做一个小富即安的年利润几千万的小老板</a:t>
            </a:r>
            <a:r>
              <a:rPr lang="zh-CN" altLang="en-US" sz="1650" dirty="0">
                <a:solidFill>
                  <a:srgbClr val="0070C0"/>
                </a:solidFill>
                <a:latin typeface="华文行楷" panose="02010800040101010101" pitchFamily="2" charset="-122"/>
                <a:ea typeface="华文行楷" panose="02010800040101010101" pitchFamily="2" charset="-122"/>
              </a:rPr>
              <a:t>。家家有本难念的经，你们肯定也有你们的不如意，别互相伤害了，大家就都散了吧不要再传了。你可以吃瓜看热闹，</a:t>
            </a:r>
            <a:r>
              <a:rPr lang="zh-CN" altLang="en-US" sz="1650" u="sng" dirty="0">
                <a:solidFill>
                  <a:srgbClr val="0070C0"/>
                </a:solidFill>
                <a:latin typeface="华文行楷" panose="02010800040101010101" pitchFamily="2" charset="-122"/>
                <a:ea typeface="华文行楷" panose="02010800040101010101" pitchFamily="2" charset="-122"/>
              </a:rPr>
              <a:t>而我只能为做了</a:t>
            </a:r>
            <a:r>
              <a:rPr lang="en-US" altLang="zh-CN" sz="1650" u="sng" dirty="0">
                <a:solidFill>
                  <a:srgbClr val="0070C0"/>
                </a:solidFill>
                <a:latin typeface="华文行楷" panose="02010800040101010101" pitchFamily="2" charset="-122"/>
                <a:ea typeface="华文行楷" panose="02010800040101010101" pitchFamily="2" charset="-122"/>
              </a:rPr>
              <a:t>16</a:t>
            </a:r>
            <a:r>
              <a:rPr lang="zh-CN" altLang="en-US" sz="1650" u="sng" dirty="0">
                <a:solidFill>
                  <a:srgbClr val="0070C0"/>
                </a:solidFill>
                <a:latin typeface="华文行楷" panose="02010800040101010101" pitchFamily="2" charset="-122"/>
                <a:ea typeface="华文行楷" panose="02010800040101010101" pitchFamily="2" charset="-122"/>
              </a:rPr>
              <a:t>年的公司和员工坚持，你们只是看着股市的潮起潮落，而我身在其中，各种滋味，五谷杂陈。</a:t>
            </a:r>
            <a:r>
              <a:rPr lang="zh-CN" altLang="en-US" sz="1650" dirty="0">
                <a:solidFill>
                  <a:srgbClr val="0070C0"/>
                </a:solidFill>
                <a:latin typeface="华文行楷" panose="02010800040101010101" pitchFamily="2" charset="-122"/>
                <a:ea typeface="华文行楷" panose="02010800040101010101" pitchFamily="2" charset="-122"/>
              </a:rPr>
              <a:t>”</a:t>
            </a:r>
          </a:p>
        </p:txBody>
      </p:sp>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25</a:t>
            </a:fld>
            <a:endParaRPr lang="zh-CN" altLang="en-US"/>
          </a:p>
        </p:txBody>
      </p:sp>
      <p:sp>
        <p:nvSpPr>
          <p:cNvPr id="7" name="标题 7">
            <a:extLst>
              <a:ext uri="{FF2B5EF4-FFF2-40B4-BE49-F238E27FC236}">
                <a16:creationId xmlns:a16="http://schemas.microsoft.com/office/drawing/2014/main" id="{4EFD731B-C730-443E-AF75-563B344F369E}"/>
              </a:ext>
            </a:extLst>
          </p:cNvPr>
          <p:cNvSpPr txBox="1">
            <a:spLocks/>
          </p:cNvSpPr>
          <p:nvPr/>
        </p:nvSpPr>
        <p:spPr>
          <a:xfrm>
            <a:off x="484662" y="531977"/>
            <a:ext cx="6642738"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altLang="zh-CN" sz="2400" dirty="0">
                <a:solidFill>
                  <a:srgbClr val="00B0F0"/>
                </a:solidFill>
              </a:rPr>
              <a:t>case</a:t>
            </a:r>
            <a:r>
              <a:rPr lang="en-US" altLang="zh-CN" sz="1800" dirty="0">
                <a:solidFill>
                  <a:srgbClr val="00B0F0"/>
                </a:solidFill>
              </a:rPr>
              <a:t>:</a:t>
            </a:r>
            <a:r>
              <a:rPr lang="zh-CN" altLang="en-US" sz="1800" dirty="0">
                <a:solidFill>
                  <a:srgbClr val="00B0F0"/>
                </a:solidFill>
              </a:rPr>
              <a:t>权益变动、控股股东、实控人变更</a:t>
            </a:r>
            <a:r>
              <a:rPr lang="en-US" altLang="zh-CN" sz="1800" dirty="0">
                <a:solidFill>
                  <a:srgbClr val="00B0F0"/>
                </a:solidFill>
              </a:rPr>
              <a:t>——</a:t>
            </a:r>
            <a:r>
              <a:rPr lang="zh-CN" altLang="en-US" sz="1800" dirty="0">
                <a:solidFill>
                  <a:srgbClr val="00B0F0"/>
                </a:solidFill>
              </a:rPr>
              <a:t>游久游戏（</a:t>
            </a:r>
            <a:r>
              <a:rPr lang="en-US" altLang="zh-CN" sz="1800" dirty="0">
                <a:solidFill>
                  <a:srgbClr val="00B0F0"/>
                </a:solidFill>
              </a:rPr>
              <a:t>600652</a:t>
            </a:r>
            <a:r>
              <a:rPr lang="zh-CN" altLang="en-US" sz="1800" dirty="0">
                <a:solidFill>
                  <a:srgbClr val="00B0F0"/>
                </a:solidFill>
              </a:rPr>
              <a:t>）</a:t>
            </a:r>
          </a:p>
        </p:txBody>
      </p:sp>
      <p:sp>
        <p:nvSpPr>
          <p:cNvPr id="8" name="标题 1">
            <a:extLst>
              <a:ext uri="{FF2B5EF4-FFF2-40B4-BE49-F238E27FC236}">
                <a16:creationId xmlns:a16="http://schemas.microsoft.com/office/drawing/2014/main" id="{DC6FF274-66EA-4FA2-B294-31A468EF3F4E}"/>
              </a:ext>
            </a:extLst>
          </p:cNvPr>
          <p:cNvSpPr txBox="1">
            <a:spLocks/>
          </p:cNvSpPr>
          <p:nvPr/>
        </p:nvSpPr>
        <p:spPr>
          <a:xfrm>
            <a:off x="2549861" y="10747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pic>
        <p:nvPicPr>
          <p:cNvPr id="4" name="图片 3">
            <a:extLst>
              <a:ext uri="{FF2B5EF4-FFF2-40B4-BE49-F238E27FC236}">
                <a16:creationId xmlns:a16="http://schemas.microsoft.com/office/drawing/2014/main" id="{C7F5A9FC-4110-44F4-ADFE-1A6F67DEB831}"/>
              </a:ext>
            </a:extLst>
          </p:cNvPr>
          <p:cNvPicPr>
            <a:picLocks noChangeAspect="1"/>
          </p:cNvPicPr>
          <p:nvPr/>
        </p:nvPicPr>
        <p:blipFill>
          <a:blip r:embed="rId2"/>
          <a:stretch>
            <a:fillRect/>
          </a:stretch>
        </p:blipFill>
        <p:spPr>
          <a:xfrm>
            <a:off x="6438725" y="3507854"/>
            <a:ext cx="1377350" cy="1384151"/>
          </a:xfrm>
          <a:prstGeom prst="rect">
            <a:avLst/>
          </a:prstGeom>
        </p:spPr>
      </p:pic>
    </p:spTree>
    <p:extLst>
      <p:ext uri="{BB962C8B-B14F-4D97-AF65-F5344CB8AC3E}">
        <p14:creationId xmlns:p14="http://schemas.microsoft.com/office/powerpoint/2010/main" val="29627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31EE0D-6854-4874-B98F-4DBFD1A4599C}"/>
              </a:ext>
            </a:extLst>
          </p:cNvPr>
          <p:cNvSpPr>
            <a:spLocks noGrp="1"/>
          </p:cNvSpPr>
          <p:nvPr>
            <p:ph sz="quarter" idx="1"/>
          </p:nvPr>
        </p:nvSpPr>
        <p:spPr>
          <a:xfrm>
            <a:off x="323528" y="843558"/>
            <a:ext cx="8415088" cy="3931287"/>
          </a:xfrm>
        </p:spPr>
        <p:txBody>
          <a:bodyPr>
            <a:normAutofit/>
          </a:bodyPr>
          <a:lstStyle/>
          <a:p>
            <a:pPr indent="228600">
              <a:lnSpc>
                <a:spcPct val="150000"/>
              </a:lnSpc>
            </a:pPr>
            <a:r>
              <a:rPr lang="zh-CN" altLang="en-US" sz="2400" dirty="0">
                <a:solidFill>
                  <a:schemeClr val="accent1"/>
                </a:solidFill>
                <a:latin typeface="宋体" panose="02010600030101010101" pitchFamily="2" charset="-122"/>
                <a:ea typeface="宋体" panose="02010600030101010101" pitchFamily="2" charset="-122"/>
              </a:rPr>
              <a:t>实际控制人的稳定性</a:t>
            </a:r>
            <a:endParaRPr lang="en-US" altLang="zh-CN" sz="2400" dirty="0">
              <a:solidFill>
                <a:schemeClr val="accent1"/>
              </a:solidFill>
              <a:latin typeface="宋体" panose="02010600030101010101" pitchFamily="2" charset="-122"/>
              <a:ea typeface="宋体" panose="02010600030101010101" pitchFamily="2" charset="-122"/>
            </a:endParaRPr>
          </a:p>
          <a:p>
            <a:pPr lvl="1" indent="228600">
              <a:lnSpc>
                <a:spcPct val="150000"/>
              </a:lnSpc>
              <a:spcBef>
                <a:spcPts val="450"/>
              </a:spcBef>
            </a:pPr>
            <a:r>
              <a:rPr lang="zh-CN" altLang="zh-CN" sz="1500" dirty="0">
                <a:latin typeface="宋体" panose="02010600030101010101" pitchFamily="2" charset="-122"/>
                <a:ea typeface="宋体" panose="02010600030101010101" pitchFamily="2" charset="-122"/>
                <a:cs typeface="宋体" panose="02010600030101010101" pitchFamily="2" charset="-122"/>
              </a:rPr>
              <a:t>主板及创业板均对拟发行人的实际控制人在一定时期内的稳定性提出了要求，</a:t>
            </a:r>
            <a:r>
              <a:rPr lang="en-US" altLang="zh-CN" sz="1500" u="sng" dirty="0">
                <a:latin typeface="宋体" panose="02010600030101010101" pitchFamily="2" charset="-122"/>
                <a:ea typeface="宋体" panose="02010600030101010101" pitchFamily="2" charset="-122"/>
                <a:cs typeface="宋体" panose="02010600030101010101" pitchFamily="2" charset="-122"/>
              </a:rPr>
              <a:t>“</a:t>
            </a:r>
            <a:r>
              <a:rPr lang="zh-CN" altLang="zh-CN" sz="1500" u="sng" dirty="0">
                <a:latin typeface="宋体" panose="02010600030101010101" pitchFamily="2" charset="-122"/>
                <a:ea typeface="宋体" panose="02010600030101010101" pitchFamily="2" charset="-122"/>
                <a:cs typeface="宋体" panose="02010600030101010101" pitchFamily="2" charset="-122"/>
              </a:rPr>
              <a:t>旨在以公司控制权的稳定为标准，判断公司是否具有持续发展、持续盈利的能力，以便投资者在对公司的持续发展和盈利能力拥有较为明确预期的情况下做出投资决策</a:t>
            </a:r>
            <a:r>
              <a:rPr lang="en-US" altLang="zh-CN" sz="1500" u="sng" dirty="0">
                <a:latin typeface="宋体" panose="02010600030101010101" pitchFamily="2" charset="-122"/>
                <a:ea typeface="宋体" panose="02010600030101010101" pitchFamily="2" charset="-122"/>
                <a:cs typeface="宋体" panose="02010600030101010101" pitchFamily="2" charset="-122"/>
              </a:rPr>
              <a:t>” </a:t>
            </a:r>
            <a:r>
              <a:rPr lang="zh-CN" altLang="zh-CN" sz="1500" dirty="0">
                <a:latin typeface="宋体" panose="02010600030101010101" pitchFamily="2" charset="-122"/>
                <a:ea typeface="宋体" panose="02010600030101010101" pitchFamily="2" charset="-122"/>
                <a:cs typeface="宋体" panose="02010600030101010101" pitchFamily="2" charset="-122"/>
              </a:rPr>
              <a:t>。</a:t>
            </a:r>
          </a:p>
          <a:p>
            <a:pPr lvl="1" indent="228600">
              <a:lnSpc>
                <a:spcPct val="150000"/>
              </a:lnSpc>
              <a:spcBef>
                <a:spcPts val="450"/>
              </a:spcBef>
            </a:pPr>
            <a:r>
              <a:rPr lang="zh-CN" altLang="en-US" sz="1500" dirty="0">
                <a:latin typeface="宋体" panose="02010600030101010101" pitchFamily="2" charset="-122"/>
                <a:ea typeface="宋体" panose="02010600030101010101" pitchFamily="2" charset="-122"/>
                <a:cs typeface="宋体" panose="02010600030101010101" pitchFamily="2" charset="-122"/>
              </a:rPr>
              <a:t>一方面，</a:t>
            </a:r>
            <a:r>
              <a:rPr lang="zh-CN" altLang="zh-CN" sz="1500" dirty="0">
                <a:latin typeface="宋体" panose="02010600030101010101" pitchFamily="2" charset="-122"/>
                <a:ea typeface="宋体" panose="02010600030101010101" pitchFamily="2" charset="-122"/>
                <a:cs typeface="宋体" panose="02010600030101010101" pitchFamily="2" charset="-122"/>
              </a:rPr>
              <a:t>实控人频繁变更会影响公司战略方向、经营决策以及业绩</a:t>
            </a:r>
            <a:endParaRPr lang="en-US" altLang="zh-CN" sz="1500" dirty="0">
              <a:latin typeface="宋体" panose="02010600030101010101" pitchFamily="2" charset="-122"/>
              <a:ea typeface="宋体" panose="02010600030101010101" pitchFamily="2" charset="-122"/>
              <a:cs typeface="宋体" panose="02010600030101010101" pitchFamily="2" charset="-122"/>
            </a:endParaRPr>
          </a:p>
          <a:p>
            <a:pPr lvl="1" indent="228600">
              <a:lnSpc>
                <a:spcPct val="150000"/>
              </a:lnSpc>
              <a:spcBef>
                <a:spcPts val="450"/>
              </a:spcBef>
            </a:pPr>
            <a:r>
              <a:rPr lang="zh-CN" altLang="en-US" sz="1500" dirty="0">
                <a:latin typeface="宋体" panose="02010600030101010101" pitchFamily="2" charset="-122"/>
                <a:ea typeface="宋体" panose="02010600030101010101" pitchFamily="2" charset="-122"/>
                <a:cs typeface="宋体" panose="02010600030101010101" pitchFamily="2" charset="-122"/>
              </a:rPr>
              <a:t>另一方面，大部分</a:t>
            </a:r>
            <a:r>
              <a:rPr lang="zh-CN" altLang="zh-CN" sz="1500" dirty="0">
                <a:latin typeface="宋体" panose="02010600030101010101" pitchFamily="2" charset="-122"/>
                <a:ea typeface="宋体" panose="02010600030101010101" pitchFamily="2" charset="-122"/>
                <a:cs typeface="宋体" panose="02010600030101010101" pitchFamily="2" charset="-122"/>
              </a:rPr>
              <a:t>公司是因为业绩较差、巨亏，频繁更换实控</a:t>
            </a:r>
            <a:r>
              <a:rPr lang="zh-CN" altLang="en-US" sz="1500" dirty="0">
                <a:latin typeface="宋体" panose="02010600030101010101" pitchFamily="2" charset="-122"/>
                <a:ea typeface="宋体" panose="02010600030101010101" pitchFamily="2" charset="-122"/>
                <a:cs typeface="宋体" panose="02010600030101010101" pitchFamily="2" charset="-122"/>
              </a:rPr>
              <a:t>人</a:t>
            </a:r>
            <a:endParaRPr lang="en-US" altLang="zh-CN" sz="1500" dirty="0">
              <a:latin typeface="宋体" panose="02010600030101010101" pitchFamily="2" charset="-122"/>
              <a:ea typeface="宋体" panose="02010600030101010101" pitchFamily="2" charset="-122"/>
              <a:cs typeface="宋体" panose="02010600030101010101" pitchFamily="2" charset="-122"/>
            </a:endParaRPr>
          </a:p>
          <a:p>
            <a:pPr lvl="2" indent="228600">
              <a:lnSpc>
                <a:spcPct val="150000"/>
              </a:lnSpc>
              <a:spcBef>
                <a:spcPts val="450"/>
              </a:spcBef>
            </a:pPr>
            <a:r>
              <a:rPr lang="zh-CN" altLang="zh-CN" sz="1275" dirty="0">
                <a:latin typeface="宋体" panose="02010600030101010101" pitchFamily="2" charset="-122"/>
                <a:ea typeface="宋体" panose="02010600030101010101" pitchFamily="2" charset="-122"/>
                <a:cs typeface="宋体" panose="02010600030101010101" pitchFamily="2" charset="-122"/>
              </a:rPr>
              <a:t>匹凸匹（</a:t>
            </a:r>
            <a:r>
              <a:rPr lang="en-US" altLang="zh-CN" sz="1275" dirty="0">
                <a:latin typeface="宋体" panose="02010600030101010101" pitchFamily="2" charset="-122"/>
                <a:ea typeface="宋体" panose="02010600030101010101" pitchFamily="2" charset="-122"/>
                <a:cs typeface="宋体" panose="02010600030101010101" pitchFamily="2" charset="-122"/>
              </a:rPr>
              <a:t>600696</a:t>
            </a:r>
            <a:r>
              <a:rPr lang="zh-CN" altLang="zh-CN" sz="1275" dirty="0">
                <a:latin typeface="宋体" panose="02010600030101010101" pitchFamily="2" charset="-122"/>
                <a:ea typeface="宋体" panose="02010600030101010101" pitchFamily="2" charset="-122"/>
                <a:cs typeface="宋体" panose="02010600030101010101" pitchFamily="2" charset="-122"/>
              </a:rPr>
              <a:t>）</a:t>
            </a:r>
            <a:r>
              <a:rPr lang="en-US" altLang="zh-CN" sz="1275" dirty="0">
                <a:latin typeface="宋体" panose="02010600030101010101" pitchFamily="2" charset="-122"/>
                <a:ea typeface="宋体" panose="02010600030101010101" pitchFamily="2" charset="-122"/>
                <a:cs typeface="宋体" panose="02010600030101010101" pitchFamily="2" charset="-122"/>
              </a:rPr>
              <a:t>4</a:t>
            </a:r>
            <a:r>
              <a:rPr lang="zh-CN" altLang="zh-CN" sz="1275" dirty="0">
                <a:latin typeface="宋体" panose="02010600030101010101" pitchFamily="2" charset="-122"/>
                <a:ea typeface="宋体" panose="02010600030101010101" pitchFamily="2" charset="-122"/>
                <a:cs typeface="宋体" panose="02010600030101010101" pitchFamily="2" charset="-122"/>
              </a:rPr>
              <a:t>年四换实控人是因为连年亏损</a:t>
            </a:r>
            <a:endParaRPr lang="en-US" altLang="zh-CN" sz="1275" dirty="0">
              <a:latin typeface="宋体" panose="02010600030101010101" pitchFamily="2" charset="-122"/>
              <a:ea typeface="宋体" panose="02010600030101010101" pitchFamily="2" charset="-122"/>
              <a:cs typeface="宋体" panose="02010600030101010101" pitchFamily="2" charset="-122"/>
            </a:endParaRPr>
          </a:p>
          <a:p>
            <a:pPr lvl="2" indent="228600">
              <a:lnSpc>
                <a:spcPct val="150000"/>
              </a:lnSpc>
              <a:spcBef>
                <a:spcPts val="450"/>
              </a:spcBef>
            </a:pPr>
            <a:r>
              <a:rPr lang="zh-CN" altLang="zh-CN" sz="1275" dirty="0">
                <a:latin typeface="宋体" panose="02010600030101010101" pitchFamily="2" charset="-122"/>
                <a:ea typeface="宋体" panose="02010600030101010101" pitchFamily="2" charset="-122"/>
                <a:cs typeface="宋体" panose="02010600030101010101" pitchFamily="2" charset="-122"/>
              </a:rPr>
              <a:t>天龙光电（</a:t>
            </a:r>
            <a:r>
              <a:rPr lang="en-US" altLang="zh-CN" sz="1275" dirty="0">
                <a:latin typeface="宋体" panose="02010600030101010101" pitchFamily="2" charset="-122"/>
                <a:ea typeface="宋体" panose="02010600030101010101" pitchFamily="2" charset="-122"/>
                <a:cs typeface="宋体" panose="02010600030101010101" pitchFamily="2" charset="-122"/>
              </a:rPr>
              <a:t>300029</a:t>
            </a:r>
            <a:r>
              <a:rPr lang="zh-CN" altLang="zh-CN" sz="1275" dirty="0">
                <a:latin typeface="宋体" panose="02010600030101010101" pitchFamily="2" charset="-122"/>
                <a:ea typeface="宋体" panose="02010600030101010101" pitchFamily="2" charset="-122"/>
                <a:cs typeface="宋体" panose="02010600030101010101" pitchFamily="2" charset="-122"/>
              </a:rPr>
              <a:t>）、安控科技（</a:t>
            </a:r>
            <a:r>
              <a:rPr lang="en-US" altLang="zh-CN" sz="1275" dirty="0">
                <a:latin typeface="宋体" panose="02010600030101010101" pitchFamily="2" charset="-122"/>
                <a:ea typeface="宋体" panose="02010600030101010101" pitchFamily="2" charset="-122"/>
                <a:cs typeface="宋体" panose="02010600030101010101" pitchFamily="2" charset="-122"/>
              </a:rPr>
              <a:t>300370</a:t>
            </a:r>
            <a:r>
              <a:rPr lang="zh-CN" altLang="zh-CN" sz="1275" dirty="0">
                <a:latin typeface="宋体" panose="02010600030101010101" pitchFamily="2" charset="-122"/>
                <a:ea typeface="宋体" panose="02010600030101010101" pitchFamily="2" charset="-122"/>
                <a:cs typeface="宋体" panose="02010600030101010101" pitchFamily="2" charset="-122"/>
              </a:rPr>
              <a:t>））</a:t>
            </a:r>
          </a:p>
          <a:p>
            <a:endParaRPr lang="zh-CN" altLang="en-US" sz="1650" dirty="0">
              <a:solidFill>
                <a:srgbClr val="0070C0"/>
              </a:solidFill>
              <a:latin typeface="华文行楷" panose="02010800040101010101" pitchFamily="2" charset="-122"/>
              <a:ea typeface="华文行楷" panose="02010800040101010101" pitchFamily="2" charset="-122"/>
            </a:endParaRPr>
          </a:p>
        </p:txBody>
      </p:sp>
      <p:sp>
        <p:nvSpPr>
          <p:cNvPr id="6" name="灯片编号占位符 5">
            <a:extLst>
              <a:ext uri="{FF2B5EF4-FFF2-40B4-BE49-F238E27FC236}">
                <a16:creationId xmlns:a16="http://schemas.microsoft.com/office/drawing/2014/main" id="{2C3E3EC1-22BB-43E0-BD6F-0A053B0AAA1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26</a:t>
            </a:fld>
            <a:endParaRPr lang="zh-CN" altLang="en-US"/>
          </a:p>
        </p:txBody>
      </p:sp>
      <p:sp>
        <p:nvSpPr>
          <p:cNvPr id="8" name="标题 1">
            <a:extLst>
              <a:ext uri="{FF2B5EF4-FFF2-40B4-BE49-F238E27FC236}">
                <a16:creationId xmlns:a16="http://schemas.microsoft.com/office/drawing/2014/main" id="{DC6FF274-66EA-4FA2-B294-31A468EF3F4E}"/>
              </a:ext>
            </a:extLst>
          </p:cNvPr>
          <p:cNvSpPr txBox="1">
            <a:spLocks/>
          </p:cNvSpPr>
          <p:nvPr/>
        </p:nvSpPr>
        <p:spPr>
          <a:xfrm>
            <a:off x="2627784" y="103871"/>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第四节 谁来披露？</a:t>
            </a:r>
          </a:p>
        </p:txBody>
      </p:sp>
    </p:spTree>
    <p:extLst>
      <p:ext uri="{BB962C8B-B14F-4D97-AF65-F5344CB8AC3E}">
        <p14:creationId xmlns:p14="http://schemas.microsoft.com/office/powerpoint/2010/main" val="871700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735546"/>
            <a:ext cx="8127056" cy="4119918"/>
          </a:xfrm>
        </p:spPr>
        <p:txBody>
          <a:bodyPr>
            <a:normAutofit/>
          </a:bodyPr>
          <a:lstStyle/>
          <a:p>
            <a:pPr>
              <a:lnSpc>
                <a:spcPct val="150000"/>
              </a:lnSpc>
            </a:pPr>
            <a:r>
              <a:rPr lang="zh-CN" altLang="en-US" sz="1600" b="1" dirty="0"/>
              <a:t>投资者评估</a:t>
            </a:r>
            <a:r>
              <a:rPr lang="zh-CN" altLang="en-US" sz="1600" dirty="0"/>
              <a:t>公司状况所需要的信息</a:t>
            </a:r>
            <a:r>
              <a:rPr lang="en-US" altLang="zh-CN" sz="1600" dirty="0"/>
              <a:t>&amp;</a:t>
            </a:r>
            <a:r>
              <a:rPr lang="zh-CN" altLang="en-US" sz="1600" dirty="0"/>
              <a:t>对</a:t>
            </a:r>
            <a:r>
              <a:rPr lang="zh-CN" altLang="en-US" sz="1600" b="1" dirty="0"/>
              <a:t>股价</a:t>
            </a:r>
            <a:r>
              <a:rPr lang="zh-CN" altLang="en-US" sz="1600" dirty="0"/>
              <a:t>运行有重要影响的事项</a:t>
            </a:r>
            <a:endParaRPr lang="en-US" altLang="zh-CN" sz="1600" dirty="0"/>
          </a:p>
          <a:p>
            <a:pPr lvl="1">
              <a:lnSpc>
                <a:spcPct val="150000"/>
              </a:lnSpc>
            </a:pPr>
            <a:r>
              <a:rPr lang="zh-CN" altLang="en-US" sz="1400" dirty="0"/>
              <a:t>可能对其股票</a:t>
            </a:r>
            <a:r>
              <a:rPr lang="zh-CN" altLang="en-US" sz="1400" b="1" dirty="0"/>
              <a:t>交易价格产生较大影响</a:t>
            </a:r>
            <a:r>
              <a:rPr lang="zh-CN" altLang="en-US" sz="1400" dirty="0"/>
              <a:t>、对投资者做出</a:t>
            </a:r>
            <a:r>
              <a:rPr lang="zh-CN" altLang="en-US" sz="1400" b="1" dirty="0"/>
              <a:t>投资决策有重大影响</a:t>
            </a:r>
            <a:r>
              <a:rPr lang="zh-CN" altLang="en-US" sz="1400" dirty="0"/>
              <a:t>的事件，或其他</a:t>
            </a:r>
            <a:r>
              <a:rPr lang="zh-CN" altLang="en-US" sz="1400" b="1" dirty="0"/>
              <a:t>重大事件。</a:t>
            </a:r>
            <a:r>
              <a:rPr lang="zh-CN" altLang="en-US" sz="1400" dirty="0"/>
              <a:t>（</a:t>
            </a:r>
            <a:r>
              <a:rPr lang="en-US" altLang="zh-CN" sz="1400" dirty="0"/>
              <a:t>《</a:t>
            </a:r>
            <a:r>
              <a:rPr lang="zh-CN" altLang="en-US" sz="1400" dirty="0"/>
              <a:t>上市公司信息披露管理办法</a:t>
            </a:r>
            <a:r>
              <a:rPr lang="en-US" altLang="zh-CN" sz="1400" dirty="0"/>
              <a:t>》</a:t>
            </a:r>
            <a:r>
              <a:rPr lang="zh-CN" altLang="en-US" sz="1400" dirty="0"/>
              <a:t>第三十条）</a:t>
            </a:r>
          </a:p>
          <a:p>
            <a:pPr>
              <a:lnSpc>
                <a:spcPct val="150000"/>
              </a:lnSpc>
            </a:pPr>
            <a:r>
              <a:rPr lang="zh-CN" altLang="en-US" sz="1600" b="1" dirty="0"/>
              <a:t>证券发行</a:t>
            </a:r>
            <a:r>
              <a:rPr lang="zh-CN" altLang="en-US" sz="1600" dirty="0"/>
              <a:t>信息披露</a:t>
            </a:r>
            <a:r>
              <a:rPr lang="en-US" altLang="zh-CN" sz="1600" dirty="0"/>
              <a:t>&amp;</a:t>
            </a:r>
            <a:r>
              <a:rPr lang="zh-CN" altLang="en-US" sz="1600" b="1" dirty="0"/>
              <a:t>持续性</a:t>
            </a:r>
            <a:r>
              <a:rPr lang="zh-CN" altLang="en-US" sz="1600" dirty="0"/>
              <a:t>信息披露（定期报告制度和临时报告制度等）</a:t>
            </a:r>
            <a:endParaRPr lang="en-US" altLang="zh-CN" sz="1600" dirty="0"/>
          </a:p>
          <a:p>
            <a:pPr lvl="1"/>
            <a:r>
              <a:rPr lang="zh-CN" altLang="en-US" sz="1400" dirty="0"/>
              <a:t>首次披露</a:t>
            </a:r>
            <a:endParaRPr lang="en-US" altLang="zh-CN" sz="1400" dirty="0"/>
          </a:p>
          <a:p>
            <a:pPr lvl="2"/>
            <a:r>
              <a:rPr lang="zh-CN" altLang="en-US" sz="1200" dirty="0"/>
              <a:t>招股说明书</a:t>
            </a:r>
            <a:endParaRPr lang="en-US" altLang="zh-CN" sz="1200" dirty="0"/>
          </a:p>
          <a:p>
            <a:pPr lvl="2"/>
            <a:r>
              <a:rPr lang="zh-CN" altLang="en-US" sz="1200" dirty="0"/>
              <a:t>上市公告书</a:t>
            </a:r>
            <a:endParaRPr lang="en-US" altLang="zh-CN" sz="1200" dirty="0"/>
          </a:p>
          <a:p>
            <a:pPr lvl="1"/>
            <a:r>
              <a:rPr lang="zh-CN" altLang="en-US" sz="1400" dirty="0"/>
              <a:t>持续披露</a:t>
            </a:r>
            <a:endParaRPr lang="en-US" altLang="zh-CN" sz="1400" dirty="0"/>
          </a:p>
          <a:p>
            <a:pPr lvl="2"/>
            <a:r>
              <a:rPr lang="zh-CN" altLang="en-US" sz="1200" dirty="0"/>
              <a:t>年度报告</a:t>
            </a:r>
            <a:endParaRPr lang="en-US" altLang="zh-CN" sz="1200" dirty="0"/>
          </a:p>
          <a:p>
            <a:pPr lvl="2"/>
            <a:r>
              <a:rPr lang="zh-CN" altLang="en-US" sz="1200" dirty="0"/>
              <a:t>中期报告（半年度报告、季度报告）</a:t>
            </a:r>
            <a:endParaRPr lang="en-US" altLang="zh-CN" sz="1200" dirty="0"/>
          </a:p>
          <a:p>
            <a:pPr lvl="2"/>
            <a:r>
              <a:rPr lang="zh-CN" altLang="en-US" sz="1200" dirty="0"/>
              <a:t>临时报告（重大事件公告、收购与合并公告）</a:t>
            </a:r>
            <a:endParaRPr lang="en-US" altLang="zh-CN" sz="1200" dirty="0"/>
          </a:p>
          <a:p>
            <a:pPr>
              <a:lnSpc>
                <a:spcPct val="150000"/>
              </a:lnSpc>
            </a:pPr>
            <a:r>
              <a:rPr lang="zh-CN" altLang="en-US" sz="1600" dirty="0"/>
              <a:t>财务信息</a:t>
            </a:r>
            <a:r>
              <a:rPr lang="en-US" altLang="zh-CN" sz="1600" dirty="0"/>
              <a:t>&amp;</a:t>
            </a:r>
            <a:r>
              <a:rPr lang="zh-CN" altLang="en-US" sz="1600" dirty="0"/>
              <a:t>非财务信息</a:t>
            </a:r>
            <a:endParaRPr lang="en-US" altLang="zh-CN" sz="1600" dirty="0"/>
          </a:p>
        </p:txBody>
      </p:sp>
      <p:sp>
        <p:nvSpPr>
          <p:cNvPr id="4" name="灯片编号占位符 3">
            <a:extLst>
              <a:ext uri="{FF2B5EF4-FFF2-40B4-BE49-F238E27FC236}">
                <a16:creationId xmlns:a16="http://schemas.microsoft.com/office/drawing/2014/main" id="{E3839812-85EA-4751-8756-5639BAE79A88}"/>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27</a:t>
            </a:fld>
            <a:endParaRPr lang="zh-CN" altLang="en-US"/>
          </a:p>
        </p:txBody>
      </p:sp>
      <p:sp>
        <p:nvSpPr>
          <p:cNvPr id="7" name="标题 1">
            <a:extLst>
              <a:ext uri="{FF2B5EF4-FFF2-40B4-BE49-F238E27FC236}">
                <a16:creationId xmlns:a16="http://schemas.microsoft.com/office/drawing/2014/main" id="{114029EC-3ACE-4968-A4DB-2F4A68C31D31}"/>
              </a:ext>
            </a:extLst>
          </p:cNvPr>
          <p:cNvSpPr txBox="1">
            <a:spLocks/>
          </p:cNvSpPr>
          <p:nvPr/>
        </p:nvSpPr>
        <p:spPr>
          <a:xfrm>
            <a:off x="2699792" y="19656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pic>
        <p:nvPicPr>
          <p:cNvPr id="9" name="图片 8">
            <a:extLst>
              <a:ext uri="{FF2B5EF4-FFF2-40B4-BE49-F238E27FC236}">
                <a16:creationId xmlns:a16="http://schemas.microsoft.com/office/drawing/2014/main" id="{378D7094-3DCF-493A-B236-47E9EFA99C52}"/>
              </a:ext>
            </a:extLst>
          </p:cNvPr>
          <p:cNvPicPr>
            <a:picLocks noChangeAspect="1"/>
          </p:cNvPicPr>
          <p:nvPr/>
        </p:nvPicPr>
        <p:blipFill>
          <a:blip r:embed="rId3"/>
          <a:stretch>
            <a:fillRect/>
          </a:stretch>
        </p:blipFill>
        <p:spPr>
          <a:xfrm>
            <a:off x="5634868" y="2571750"/>
            <a:ext cx="1781448" cy="1553185"/>
          </a:xfrm>
          <a:prstGeom prst="rect">
            <a:avLst/>
          </a:prstGeom>
        </p:spPr>
      </p:pic>
      <p:cxnSp>
        <p:nvCxnSpPr>
          <p:cNvPr id="11" name="直接箭头连接符 10">
            <a:extLst>
              <a:ext uri="{FF2B5EF4-FFF2-40B4-BE49-F238E27FC236}">
                <a16:creationId xmlns:a16="http://schemas.microsoft.com/office/drawing/2014/main" id="{9F185D48-7F42-4CF9-8E27-DFE6C54147C6}"/>
              </a:ext>
            </a:extLst>
          </p:cNvPr>
          <p:cNvCxnSpPr>
            <a:cxnSpLocks/>
          </p:cNvCxnSpPr>
          <p:nvPr/>
        </p:nvCxnSpPr>
        <p:spPr>
          <a:xfrm>
            <a:off x="2555776" y="3291830"/>
            <a:ext cx="29163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291233" y="629967"/>
            <a:ext cx="5600700" cy="445295"/>
          </a:xfrm>
        </p:spPr>
        <p:txBody>
          <a:bodyPr>
            <a:normAutofit/>
          </a:bodyPr>
          <a:lstStyle/>
          <a:p>
            <a:r>
              <a:rPr lang="zh-CN" altLang="en-US" sz="1800" dirty="0">
                <a:solidFill>
                  <a:srgbClr val="00B0F0"/>
                </a:solidFill>
              </a:rPr>
              <a:t>定期报告的披露</a:t>
            </a:r>
            <a:r>
              <a:rPr lang="en-US" altLang="zh-CN" sz="1800" dirty="0">
                <a:solidFill>
                  <a:srgbClr val="00B0F0"/>
                </a:solidFill>
              </a:rPr>
              <a:t>——</a:t>
            </a:r>
            <a:r>
              <a:rPr lang="zh-CN" altLang="en-US" sz="1800" b="1" dirty="0">
                <a:solidFill>
                  <a:srgbClr val="00B0F0"/>
                </a:solidFill>
              </a:rPr>
              <a:t>审计报告</a:t>
            </a:r>
          </a:p>
        </p:txBody>
      </p:sp>
      <p:sp>
        <p:nvSpPr>
          <p:cNvPr id="4" name="左大括号 3"/>
          <p:cNvSpPr/>
          <p:nvPr/>
        </p:nvSpPr>
        <p:spPr>
          <a:xfrm>
            <a:off x="1601670" y="1500188"/>
            <a:ext cx="642938" cy="12858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p>
        </p:txBody>
      </p:sp>
      <p:sp>
        <p:nvSpPr>
          <p:cNvPr id="37892" name="TextBox 4"/>
          <p:cNvSpPr txBox="1">
            <a:spLocks noChangeArrowheads="1"/>
          </p:cNvSpPr>
          <p:nvPr/>
        </p:nvSpPr>
        <p:spPr bwMode="auto">
          <a:xfrm>
            <a:off x="2191029" y="1279887"/>
            <a:ext cx="1285875" cy="30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标准审计报告</a:t>
            </a:r>
          </a:p>
        </p:txBody>
      </p:sp>
      <p:sp>
        <p:nvSpPr>
          <p:cNvPr id="37893" name="TextBox 5"/>
          <p:cNvSpPr txBox="1">
            <a:spLocks noChangeArrowheads="1"/>
          </p:cNvSpPr>
          <p:nvPr/>
        </p:nvSpPr>
        <p:spPr bwMode="auto">
          <a:xfrm>
            <a:off x="5727186" y="2405028"/>
            <a:ext cx="1660922" cy="30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保留意见审计报告</a:t>
            </a:r>
          </a:p>
        </p:txBody>
      </p:sp>
      <p:sp>
        <p:nvSpPr>
          <p:cNvPr id="37894" name="TextBox 6"/>
          <p:cNvSpPr txBox="1">
            <a:spLocks noChangeArrowheads="1"/>
          </p:cNvSpPr>
          <p:nvPr/>
        </p:nvSpPr>
        <p:spPr bwMode="auto">
          <a:xfrm>
            <a:off x="5780764" y="3369434"/>
            <a:ext cx="1607344" cy="30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否定意见审计报告</a:t>
            </a:r>
          </a:p>
        </p:txBody>
      </p:sp>
      <p:sp>
        <p:nvSpPr>
          <p:cNvPr id="37895" name="TextBox 7"/>
          <p:cNvSpPr txBox="1">
            <a:spLocks noChangeArrowheads="1"/>
          </p:cNvSpPr>
          <p:nvPr/>
        </p:nvSpPr>
        <p:spPr bwMode="auto">
          <a:xfrm>
            <a:off x="4012685" y="1601371"/>
            <a:ext cx="1285875" cy="72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带强调事项段的无保留意见的审计报告</a:t>
            </a:r>
          </a:p>
        </p:txBody>
      </p:sp>
      <p:sp>
        <p:nvSpPr>
          <p:cNvPr id="37896" name="TextBox 8"/>
          <p:cNvSpPr txBox="1">
            <a:spLocks noChangeArrowheads="1"/>
          </p:cNvSpPr>
          <p:nvPr/>
        </p:nvSpPr>
        <p:spPr bwMode="auto">
          <a:xfrm>
            <a:off x="2191030" y="2619341"/>
            <a:ext cx="1393031" cy="30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非标准审计报告</a:t>
            </a:r>
          </a:p>
        </p:txBody>
      </p:sp>
      <p:sp>
        <p:nvSpPr>
          <p:cNvPr id="10" name="左大括号 9"/>
          <p:cNvSpPr/>
          <p:nvPr/>
        </p:nvSpPr>
        <p:spPr>
          <a:xfrm>
            <a:off x="3530482" y="1982392"/>
            <a:ext cx="375047" cy="1553765"/>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p>
        </p:txBody>
      </p:sp>
      <p:sp>
        <p:nvSpPr>
          <p:cNvPr id="37898" name="TextBox 10"/>
          <p:cNvSpPr txBox="1">
            <a:spLocks noChangeArrowheads="1"/>
          </p:cNvSpPr>
          <p:nvPr/>
        </p:nvSpPr>
        <p:spPr bwMode="auto">
          <a:xfrm>
            <a:off x="4012685" y="3262583"/>
            <a:ext cx="1285875" cy="5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非无保留意见的审计报告</a:t>
            </a:r>
          </a:p>
        </p:txBody>
      </p:sp>
      <p:sp>
        <p:nvSpPr>
          <p:cNvPr id="37899" name="TextBox 11"/>
          <p:cNvSpPr txBox="1">
            <a:spLocks noChangeArrowheads="1"/>
          </p:cNvSpPr>
          <p:nvPr/>
        </p:nvSpPr>
        <p:spPr bwMode="auto">
          <a:xfrm>
            <a:off x="5887921" y="4066254"/>
            <a:ext cx="1393031" cy="5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无法表示意见的审计报告</a:t>
            </a:r>
          </a:p>
        </p:txBody>
      </p:sp>
      <p:sp>
        <p:nvSpPr>
          <p:cNvPr id="37900" name="TextBox 12"/>
          <p:cNvSpPr txBox="1">
            <a:spLocks noChangeArrowheads="1"/>
          </p:cNvSpPr>
          <p:nvPr/>
        </p:nvSpPr>
        <p:spPr bwMode="auto">
          <a:xfrm>
            <a:off x="1132034" y="1885029"/>
            <a:ext cx="803672" cy="5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
            <a:spAutoFit/>
          </a:bodyPr>
          <a:lstStyle>
            <a:lvl1pPr>
              <a:defRPr>
                <a:solidFill>
                  <a:schemeClr val="tx1"/>
                </a:solidFill>
                <a:latin typeface="Perpetua" pitchFamily="18" charset="0"/>
                <a:ea typeface="宋体" pitchFamily="2" charset="-122"/>
              </a:defRPr>
            </a:lvl1pPr>
            <a:lvl2pPr marL="742950" indent="-285750">
              <a:defRPr>
                <a:solidFill>
                  <a:schemeClr val="tx1"/>
                </a:solidFill>
                <a:latin typeface="Perpetua" pitchFamily="18" charset="0"/>
                <a:ea typeface="宋体" pitchFamily="2" charset="-122"/>
              </a:defRPr>
            </a:lvl2pPr>
            <a:lvl3pPr marL="1143000" indent="-228600">
              <a:defRPr>
                <a:solidFill>
                  <a:schemeClr val="tx1"/>
                </a:solidFill>
                <a:latin typeface="Perpetua" pitchFamily="18" charset="0"/>
                <a:ea typeface="宋体" pitchFamily="2" charset="-122"/>
              </a:defRPr>
            </a:lvl3pPr>
            <a:lvl4pPr marL="1600200" indent="-228600">
              <a:defRPr>
                <a:solidFill>
                  <a:schemeClr val="tx1"/>
                </a:solidFill>
                <a:latin typeface="Perpetua" pitchFamily="18" charset="0"/>
                <a:ea typeface="宋体" pitchFamily="2" charset="-122"/>
              </a:defRPr>
            </a:lvl4pPr>
            <a:lvl5pPr marL="2057400" indent="-228600">
              <a:defRPr>
                <a:solidFill>
                  <a:schemeClr val="tx1"/>
                </a:solidFill>
                <a:latin typeface="Perpetua" pitchFamily="18" charset="0"/>
                <a:ea typeface="宋体" pitchFamily="2" charset="-122"/>
              </a:defRPr>
            </a:lvl5pPr>
            <a:lvl6pPr marL="2514600" indent="-228600" fontAlgn="base">
              <a:spcBef>
                <a:spcPct val="0"/>
              </a:spcBef>
              <a:spcAft>
                <a:spcPct val="0"/>
              </a:spcAft>
              <a:defRPr>
                <a:solidFill>
                  <a:schemeClr val="tx1"/>
                </a:solidFill>
                <a:latin typeface="Perpetua" pitchFamily="18" charset="0"/>
                <a:ea typeface="宋体" pitchFamily="2" charset="-122"/>
              </a:defRPr>
            </a:lvl6pPr>
            <a:lvl7pPr marL="2971800" indent="-228600" fontAlgn="base">
              <a:spcBef>
                <a:spcPct val="0"/>
              </a:spcBef>
              <a:spcAft>
                <a:spcPct val="0"/>
              </a:spcAft>
              <a:defRPr>
                <a:solidFill>
                  <a:schemeClr val="tx1"/>
                </a:solidFill>
                <a:latin typeface="Perpetua" pitchFamily="18" charset="0"/>
                <a:ea typeface="宋体" pitchFamily="2" charset="-122"/>
              </a:defRPr>
            </a:lvl7pPr>
            <a:lvl8pPr marL="3429000" indent="-228600" fontAlgn="base">
              <a:spcBef>
                <a:spcPct val="0"/>
              </a:spcBef>
              <a:spcAft>
                <a:spcPct val="0"/>
              </a:spcAft>
              <a:defRPr>
                <a:solidFill>
                  <a:schemeClr val="tx1"/>
                </a:solidFill>
                <a:latin typeface="Perpetua" pitchFamily="18" charset="0"/>
                <a:ea typeface="宋体" pitchFamily="2" charset="-122"/>
              </a:defRPr>
            </a:lvl8pPr>
            <a:lvl9pPr marL="3886200" indent="-228600" fontAlgn="base">
              <a:spcBef>
                <a:spcPct val="0"/>
              </a:spcBef>
              <a:spcAft>
                <a:spcPct val="0"/>
              </a:spcAft>
              <a:defRPr>
                <a:solidFill>
                  <a:schemeClr val="tx1"/>
                </a:solidFill>
                <a:latin typeface="Perpetua" pitchFamily="18" charset="0"/>
                <a:ea typeface="宋体" pitchFamily="2" charset="-122"/>
              </a:defRPr>
            </a:lvl9pPr>
          </a:lstStyle>
          <a:p>
            <a:pPr algn="ctr"/>
            <a:r>
              <a:rPr lang="zh-CN" altLang="en-US" sz="1350" dirty="0"/>
              <a:t>审计报告类型</a:t>
            </a:r>
          </a:p>
        </p:txBody>
      </p:sp>
      <p:sp>
        <p:nvSpPr>
          <p:cNvPr id="14" name="左大括号 13"/>
          <p:cNvSpPr/>
          <p:nvPr/>
        </p:nvSpPr>
        <p:spPr>
          <a:xfrm>
            <a:off x="5298561" y="2571750"/>
            <a:ext cx="589360" cy="1768079"/>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p>
        </p:txBody>
      </p:sp>
      <p:sp>
        <p:nvSpPr>
          <p:cNvPr id="2" name="灯片编号占位符 1">
            <a:extLst>
              <a:ext uri="{FF2B5EF4-FFF2-40B4-BE49-F238E27FC236}">
                <a16:creationId xmlns:a16="http://schemas.microsoft.com/office/drawing/2014/main" id="{F05E9694-5CEB-478F-A58D-E9FA80851AAC}"/>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28</a:t>
            </a:fld>
            <a:endParaRPr lang="zh-CN" altLang="en-US" dirty="0"/>
          </a:p>
        </p:txBody>
      </p:sp>
      <p:sp>
        <p:nvSpPr>
          <p:cNvPr id="15" name="标题 1">
            <a:extLst>
              <a:ext uri="{FF2B5EF4-FFF2-40B4-BE49-F238E27FC236}">
                <a16:creationId xmlns:a16="http://schemas.microsoft.com/office/drawing/2014/main" id="{43F23A46-AC4D-48F1-AED8-D10C3C898DFA}"/>
              </a:ext>
            </a:extLst>
          </p:cNvPr>
          <p:cNvSpPr txBox="1">
            <a:spLocks/>
          </p:cNvSpPr>
          <p:nvPr/>
        </p:nvSpPr>
        <p:spPr>
          <a:xfrm>
            <a:off x="2627784" y="10449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pic>
        <p:nvPicPr>
          <p:cNvPr id="5" name="图片 4">
            <a:extLst>
              <a:ext uri="{FF2B5EF4-FFF2-40B4-BE49-F238E27FC236}">
                <a16:creationId xmlns:a16="http://schemas.microsoft.com/office/drawing/2014/main" id="{35D90765-1AF2-4AF9-8D88-C0BEF8664715}"/>
              </a:ext>
            </a:extLst>
          </p:cNvPr>
          <p:cNvPicPr>
            <a:picLocks noChangeAspect="1"/>
          </p:cNvPicPr>
          <p:nvPr/>
        </p:nvPicPr>
        <p:blipFill>
          <a:blip r:embed="rId2"/>
          <a:stretch>
            <a:fillRect/>
          </a:stretch>
        </p:blipFill>
        <p:spPr>
          <a:xfrm>
            <a:off x="6314414" y="319472"/>
            <a:ext cx="2360136" cy="1565557"/>
          </a:xfrm>
          <a:prstGeom prst="rect">
            <a:avLst/>
          </a:prstGeom>
        </p:spPr>
      </p:pic>
    </p:spTree>
    <p:extLst>
      <p:ext uri="{BB962C8B-B14F-4D97-AF65-F5344CB8AC3E}">
        <p14:creationId xmlns:p14="http://schemas.microsoft.com/office/powerpoint/2010/main" val="10540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E3466B-33AF-4F9C-AEE6-269E0FA0BDD3}"/>
              </a:ext>
            </a:extLst>
          </p:cNvPr>
          <p:cNvSpPr>
            <a:spLocks noGrp="1"/>
          </p:cNvSpPr>
          <p:nvPr>
            <p:ph sz="quarter" idx="1"/>
          </p:nvPr>
        </p:nvSpPr>
        <p:spPr>
          <a:xfrm>
            <a:off x="611560" y="987574"/>
            <a:ext cx="8352928" cy="3715146"/>
          </a:xfrm>
        </p:spPr>
        <p:txBody>
          <a:bodyPr>
            <a:normAutofit fontScale="47500" lnSpcReduction="20000"/>
          </a:bodyPr>
          <a:lstStyle/>
          <a:p>
            <a:pPr>
              <a:lnSpc>
                <a:spcPct val="150000"/>
              </a:lnSpc>
            </a:pPr>
            <a:r>
              <a:rPr lang="zh-CN" altLang="en-US" dirty="0"/>
              <a:t>财务信息</a:t>
            </a:r>
            <a:endParaRPr lang="en-US" altLang="zh-CN" dirty="0"/>
          </a:p>
          <a:p>
            <a:pPr lvl="1">
              <a:lnSpc>
                <a:spcPct val="150000"/>
              </a:lnSpc>
            </a:pPr>
            <a:r>
              <a:rPr lang="zh-CN" altLang="en-US" dirty="0"/>
              <a:t>业绩预告和盈利预测修正</a:t>
            </a:r>
          </a:p>
          <a:p>
            <a:pPr lvl="1">
              <a:lnSpc>
                <a:spcPct val="150000"/>
              </a:lnSpc>
            </a:pPr>
            <a:r>
              <a:rPr lang="zh-CN" altLang="en-US" dirty="0"/>
              <a:t>利润分配、资本公积金转增</a:t>
            </a:r>
            <a:endParaRPr lang="en-US" altLang="zh-CN" dirty="0"/>
          </a:p>
          <a:p>
            <a:pPr lvl="1">
              <a:lnSpc>
                <a:spcPct val="150000"/>
              </a:lnSpc>
            </a:pPr>
            <a:r>
              <a:rPr lang="en-US" altLang="zh-CN" dirty="0"/>
              <a:t>……</a:t>
            </a:r>
            <a:endParaRPr lang="zh-CN" altLang="en-US" dirty="0"/>
          </a:p>
          <a:p>
            <a:pPr lvl="1">
              <a:lnSpc>
                <a:spcPct val="150000"/>
              </a:lnSpc>
            </a:pPr>
            <a:endParaRPr lang="en-US" altLang="zh-CN" dirty="0"/>
          </a:p>
          <a:p>
            <a:pPr>
              <a:lnSpc>
                <a:spcPct val="150000"/>
              </a:lnSpc>
            </a:pPr>
            <a:r>
              <a:rPr lang="zh-CN" altLang="en-US" dirty="0"/>
              <a:t>财务舞弊、造假</a:t>
            </a:r>
            <a:endParaRPr lang="en-US" altLang="zh-CN" dirty="0"/>
          </a:p>
          <a:p>
            <a:pPr>
              <a:lnSpc>
                <a:spcPct val="150000"/>
              </a:lnSpc>
            </a:pPr>
            <a:r>
              <a:rPr lang="zh-CN" altLang="en-US" dirty="0"/>
              <a:t>执行会计准则不到位、会计专业判断不合理、信息披露不规范</a:t>
            </a:r>
            <a:endParaRPr lang="en-US" altLang="zh-CN" dirty="0"/>
          </a:p>
          <a:p>
            <a:pPr lvl="1">
              <a:lnSpc>
                <a:spcPct val="150000"/>
              </a:lnSpc>
            </a:pPr>
            <a:r>
              <a:rPr lang="zh-CN" altLang="en-US" dirty="0"/>
              <a:t>新金融工具准则、新租赁准则、收入确认、企业合并与合并财务报表、商誉减值、非经常性损益认定</a:t>
            </a:r>
            <a:endParaRPr lang="en-US" altLang="zh-CN" dirty="0"/>
          </a:p>
          <a:p>
            <a:pPr>
              <a:lnSpc>
                <a:spcPct val="150000"/>
              </a:lnSpc>
            </a:pPr>
            <a:r>
              <a:rPr lang="zh-CN" altLang="en-US" dirty="0"/>
              <a:t>证监会会计司监管</a:t>
            </a:r>
            <a:endParaRPr lang="en-US" altLang="zh-CN" dirty="0"/>
          </a:p>
          <a:p>
            <a:pPr lvl="1">
              <a:lnSpc>
                <a:spcPct val="150000"/>
              </a:lnSpc>
            </a:pPr>
            <a:r>
              <a:rPr lang="zh-CN" altLang="en-US" dirty="0"/>
              <a:t>每年出具上市公司年报会计监管报告</a:t>
            </a:r>
            <a:endParaRPr lang="en-US" altLang="zh-CN" dirty="0"/>
          </a:p>
          <a:p>
            <a:pPr lvl="1">
              <a:lnSpc>
                <a:spcPct val="150000"/>
              </a:lnSpc>
            </a:pPr>
            <a:endParaRPr lang="zh-CN" altLang="en-US" dirty="0"/>
          </a:p>
        </p:txBody>
      </p:sp>
      <p:sp>
        <p:nvSpPr>
          <p:cNvPr id="4" name="灯片编号占位符 3">
            <a:extLst>
              <a:ext uri="{FF2B5EF4-FFF2-40B4-BE49-F238E27FC236}">
                <a16:creationId xmlns:a16="http://schemas.microsoft.com/office/drawing/2014/main" id="{C7473148-D019-47FC-8509-1190590A69D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29</a:t>
            </a:fld>
            <a:endParaRPr lang="zh-CN" altLang="en-US"/>
          </a:p>
        </p:txBody>
      </p:sp>
      <p:sp>
        <p:nvSpPr>
          <p:cNvPr id="7" name="标题 1">
            <a:extLst>
              <a:ext uri="{FF2B5EF4-FFF2-40B4-BE49-F238E27FC236}">
                <a16:creationId xmlns:a16="http://schemas.microsoft.com/office/drawing/2014/main" id="{5850C12F-8E81-4E92-ACE1-E656F7734D31}"/>
              </a:ext>
            </a:extLst>
          </p:cNvPr>
          <p:cNvSpPr txBox="1">
            <a:spLocks/>
          </p:cNvSpPr>
          <p:nvPr/>
        </p:nvSpPr>
        <p:spPr>
          <a:xfrm>
            <a:off x="2528316" y="175996"/>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spTree>
    <p:extLst>
      <p:ext uri="{BB962C8B-B14F-4D97-AF65-F5344CB8AC3E}">
        <p14:creationId xmlns:p14="http://schemas.microsoft.com/office/powerpoint/2010/main" val="416242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1800" y="843558"/>
            <a:ext cx="4629150" cy="1862506"/>
          </a:xfrm>
        </p:spPr>
        <p:txBody>
          <a:bodyPr anchor="t">
            <a:noAutofit/>
          </a:bodyPr>
          <a:lstStyle/>
          <a:p>
            <a:pPr algn="ctr"/>
            <a:r>
              <a:rPr lang="zh-CN" altLang="en-US" sz="3375" dirty="0"/>
              <a:t>第二讲 </a:t>
            </a:r>
            <a:br>
              <a:rPr lang="en-US" altLang="zh-CN" sz="3375" dirty="0"/>
            </a:br>
            <a:br>
              <a:rPr lang="en-US" altLang="zh-CN" sz="3375" dirty="0"/>
            </a:br>
            <a:r>
              <a:rPr lang="zh-CN" altLang="en-US" sz="3375" dirty="0">
                <a:solidFill>
                  <a:schemeClr val="bg1"/>
                </a:solidFill>
              </a:rPr>
              <a:t>财报基础与</a:t>
            </a:r>
            <a:br>
              <a:rPr lang="en-US" altLang="zh-CN" sz="3375" dirty="0">
                <a:solidFill>
                  <a:schemeClr val="bg1"/>
                </a:solidFill>
              </a:rPr>
            </a:br>
            <a:r>
              <a:rPr lang="zh-CN" altLang="en-US" sz="3375" dirty="0">
                <a:solidFill>
                  <a:schemeClr val="bg1"/>
                </a:solidFill>
              </a:rPr>
              <a:t>上市公司信息披露</a:t>
            </a:r>
          </a:p>
        </p:txBody>
      </p:sp>
      <p:sp>
        <p:nvSpPr>
          <p:cNvPr id="3" name="副标题 2"/>
          <p:cNvSpPr>
            <a:spLocks noGrp="1"/>
          </p:cNvSpPr>
          <p:nvPr>
            <p:ph type="subTitle" idx="1"/>
          </p:nvPr>
        </p:nvSpPr>
        <p:spPr>
          <a:xfrm>
            <a:off x="1979712" y="2931790"/>
            <a:ext cx="6400800" cy="1314450"/>
          </a:xfrm>
        </p:spPr>
        <p:txBody>
          <a:bodyPr anchor="b">
            <a:normAutofit/>
          </a:bodyPr>
          <a:lstStyle/>
          <a:p>
            <a:r>
              <a:rPr lang="zh-CN" altLang="en-US" sz="1800" dirty="0">
                <a:solidFill>
                  <a:schemeClr val="tx1"/>
                </a:solidFill>
                <a:latin typeface="楷体" panose="02010609060101010101" pitchFamily="49" charset="-122"/>
                <a:ea typeface="楷体" panose="02010609060101010101" pitchFamily="49" charset="-122"/>
              </a:rPr>
              <a:t>刘璇</a:t>
            </a:r>
            <a:endParaRPr lang="en-US" altLang="zh-CN" sz="1800" dirty="0">
              <a:solidFill>
                <a:schemeClr val="tx1"/>
              </a:solidFill>
              <a:latin typeface="楷体" panose="02010609060101010101" pitchFamily="49" charset="-122"/>
              <a:ea typeface="楷体" panose="02010609060101010101" pitchFamily="49" charset="-122"/>
            </a:endParaRPr>
          </a:p>
          <a:p>
            <a:r>
              <a:rPr lang="zh-CN" altLang="en-US" sz="1800" dirty="0">
                <a:solidFill>
                  <a:schemeClr val="tx1"/>
                </a:solidFill>
                <a:latin typeface="楷体" panose="02010609060101010101" pitchFamily="49" charset="-122"/>
                <a:ea typeface="楷体" panose="02010609060101010101" pitchFamily="49" charset="-122"/>
              </a:rPr>
              <a:t>会计学系</a:t>
            </a:r>
            <a:endParaRPr lang="en-US" altLang="zh-CN" sz="1800" dirty="0">
              <a:solidFill>
                <a:schemeClr val="tx1"/>
              </a:solidFill>
              <a:latin typeface="楷体" panose="02010609060101010101" pitchFamily="49" charset="-122"/>
              <a:ea typeface="楷体" panose="02010609060101010101" pitchFamily="49" charset="-122"/>
            </a:endParaRPr>
          </a:p>
          <a:p>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xliu@ecust.edu.cn</a:t>
            </a:r>
            <a:endPar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54219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E3466B-33AF-4F9C-AEE6-269E0FA0BDD3}"/>
              </a:ext>
            </a:extLst>
          </p:cNvPr>
          <p:cNvSpPr>
            <a:spLocks noGrp="1"/>
          </p:cNvSpPr>
          <p:nvPr>
            <p:ph sz="quarter" idx="1"/>
          </p:nvPr>
        </p:nvSpPr>
        <p:spPr>
          <a:xfrm>
            <a:off x="683568" y="704130"/>
            <a:ext cx="8208912" cy="4439370"/>
          </a:xfrm>
        </p:spPr>
        <p:txBody>
          <a:bodyPr>
            <a:normAutofit/>
          </a:bodyPr>
          <a:lstStyle/>
          <a:p>
            <a:r>
              <a:rPr lang="zh-CN" altLang="en-US" sz="1800" dirty="0"/>
              <a:t>非财务信息</a:t>
            </a:r>
            <a:endParaRPr lang="en-US" altLang="zh-CN" sz="1800" dirty="0"/>
          </a:p>
          <a:p>
            <a:pPr lvl="1"/>
            <a:r>
              <a:rPr lang="zh-CN" altLang="en-US" sz="1600" dirty="0"/>
              <a:t>股东、实控人信息</a:t>
            </a:r>
            <a:endParaRPr lang="en-US" altLang="zh-CN" sz="1600" dirty="0"/>
          </a:p>
          <a:p>
            <a:pPr lvl="1"/>
            <a:r>
              <a:rPr lang="zh-CN" altLang="en-US" sz="1600" dirty="0"/>
              <a:t>关联方信息</a:t>
            </a:r>
            <a:endParaRPr lang="en-US" altLang="zh-CN" sz="1600" dirty="0"/>
          </a:p>
          <a:p>
            <a:pPr lvl="1"/>
            <a:r>
              <a:rPr lang="zh-CN" altLang="en-US" sz="1600" dirty="0"/>
              <a:t>重大诉讼</a:t>
            </a:r>
            <a:endParaRPr lang="en-US" altLang="zh-CN" sz="1600" dirty="0"/>
          </a:p>
          <a:p>
            <a:pPr lvl="2"/>
            <a:r>
              <a:rPr lang="zh-CN" altLang="en-US" sz="1400" dirty="0"/>
              <a:t>海能达（</a:t>
            </a:r>
            <a:r>
              <a:rPr lang="en-US" altLang="zh-CN" sz="1400" dirty="0"/>
              <a:t>002583</a:t>
            </a:r>
            <a:r>
              <a:rPr lang="zh-CN" altLang="en-US" sz="1400" dirty="0"/>
              <a:t>）</a:t>
            </a:r>
            <a:r>
              <a:rPr lang="en-US" altLang="zh-CN" sz="1400" dirty="0"/>
              <a:t>vs</a:t>
            </a:r>
            <a:r>
              <a:rPr lang="zh-CN" altLang="en-US" sz="1400" dirty="0"/>
              <a:t>摩托罗拉</a:t>
            </a:r>
            <a:endParaRPr lang="en-US" altLang="zh-CN" sz="1400" dirty="0"/>
          </a:p>
          <a:p>
            <a:pPr lvl="3"/>
            <a:r>
              <a:rPr lang="zh-CN" altLang="en-US" sz="1050" dirty="0"/>
              <a:t>窃取商业机密和侵权，摩托罗拉胜诉，</a:t>
            </a:r>
            <a:r>
              <a:rPr lang="en-US" altLang="zh-CN" sz="1050" dirty="0"/>
              <a:t>2020</a:t>
            </a:r>
            <a:r>
              <a:rPr lang="zh-CN" altLang="en-US" sz="1050" dirty="0"/>
              <a:t>年初，股价下跌近</a:t>
            </a:r>
            <a:r>
              <a:rPr lang="en-US" altLang="zh-CN" sz="1050" dirty="0"/>
              <a:t>30%</a:t>
            </a:r>
            <a:r>
              <a:rPr lang="zh-CN" altLang="en-US" sz="1050" dirty="0"/>
              <a:t>，但在之前年报中未披露诉讼、或有事项</a:t>
            </a:r>
            <a:endParaRPr lang="en-US" altLang="zh-CN" sz="1050" dirty="0"/>
          </a:p>
          <a:p>
            <a:pPr lvl="1"/>
            <a:r>
              <a:rPr lang="zh-CN" altLang="en-US" sz="1600" dirty="0"/>
              <a:t>重大担保</a:t>
            </a:r>
            <a:endParaRPr lang="en-US" altLang="zh-CN" sz="1600" dirty="0"/>
          </a:p>
          <a:p>
            <a:pPr lvl="2"/>
            <a:r>
              <a:rPr lang="zh-CN" altLang="en-US" sz="1400" dirty="0"/>
              <a:t>匹凸匹（</a:t>
            </a:r>
            <a:r>
              <a:rPr lang="en-US" altLang="zh-CN" sz="1400" dirty="0"/>
              <a:t>600696</a:t>
            </a:r>
            <a:r>
              <a:rPr lang="zh-CN" altLang="en-US" sz="1400" dirty="0"/>
              <a:t>），鲜言</a:t>
            </a:r>
            <a:endParaRPr lang="en-US" altLang="zh-CN" sz="1400" dirty="0"/>
          </a:p>
          <a:p>
            <a:pPr lvl="1"/>
            <a:r>
              <a:rPr lang="zh-CN" altLang="en-US" sz="1600" dirty="0"/>
              <a:t>变更募集资金投资项目</a:t>
            </a:r>
            <a:endParaRPr lang="en-US" altLang="zh-CN" sz="1600" dirty="0"/>
          </a:p>
          <a:p>
            <a:pPr lvl="1"/>
            <a:r>
              <a:rPr lang="zh-CN" altLang="en-US" sz="1600" dirty="0"/>
              <a:t>异常波动和澄清</a:t>
            </a:r>
            <a:endParaRPr lang="en-US" altLang="zh-CN" sz="1600" dirty="0"/>
          </a:p>
          <a:p>
            <a:pPr lvl="1"/>
            <a:r>
              <a:rPr lang="en-US" altLang="zh-CN" sz="1600" dirty="0"/>
              <a:t>……</a:t>
            </a:r>
          </a:p>
          <a:p>
            <a:r>
              <a:rPr lang="zh-CN" altLang="en-US" sz="1800" dirty="0"/>
              <a:t>虚假记载、误导性陈述、重大遗漏</a:t>
            </a:r>
          </a:p>
        </p:txBody>
      </p:sp>
      <p:sp>
        <p:nvSpPr>
          <p:cNvPr id="4" name="灯片编号占位符 3">
            <a:extLst>
              <a:ext uri="{FF2B5EF4-FFF2-40B4-BE49-F238E27FC236}">
                <a16:creationId xmlns:a16="http://schemas.microsoft.com/office/drawing/2014/main" id="{C7473148-D019-47FC-8509-1190590A69D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30</a:t>
            </a:fld>
            <a:endParaRPr lang="zh-CN" altLang="en-US"/>
          </a:p>
        </p:txBody>
      </p:sp>
      <p:sp>
        <p:nvSpPr>
          <p:cNvPr id="7" name="标题 1">
            <a:extLst>
              <a:ext uri="{FF2B5EF4-FFF2-40B4-BE49-F238E27FC236}">
                <a16:creationId xmlns:a16="http://schemas.microsoft.com/office/drawing/2014/main" id="{5850C12F-8E81-4E92-ACE1-E656F7734D31}"/>
              </a:ext>
            </a:extLst>
          </p:cNvPr>
          <p:cNvSpPr txBox="1">
            <a:spLocks/>
          </p:cNvSpPr>
          <p:nvPr/>
        </p:nvSpPr>
        <p:spPr>
          <a:xfrm>
            <a:off x="2699792" y="174562"/>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dirty="0">
                <a:solidFill>
                  <a:schemeClr val="accent1">
                    <a:lumMod val="50000"/>
                  </a:schemeClr>
                </a:solidFill>
              </a:rPr>
              <a:t>第五节 披露什么？</a:t>
            </a:r>
          </a:p>
        </p:txBody>
      </p:sp>
    </p:spTree>
    <p:extLst>
      <p:ext uri="{BB962C8B-B14F-4D97-AF65-F5344CB8AC3E}">
        <p14:creationId xmlns:p14="http://schemas.microsoft.com/office/powerpoint/2010/main" val="102987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552" y="678452"/>
            <a:ext cx="5600700" cy="451401"/>
          </a:xfrm>
        </p:spPr>
        <p:txBody>
          <a:bodyPr>
            <a:noAutofit/>
          </a:bodyPr>
          <a:lstStyle/>
          <a:p>
            <a:r>
              <a:rPr lang="zh-CN" altLang="en-US" sz="2400" dirty="0"/>
              <a:t>临时报告</a:t>
            </a:r>
            <a:r>
              <a:rPr lang="en-US" altLang="zh-CN" sz="2400" dirty="0"/>
              <a:t>——</a:t>
            </a:r>
            <a:r>
              <a:rPr lang="zh-CN" altLang="en-US" sz="2400" dirty="0"/>
              <a:t>关联交易的披露</a:t>
            </a:r>
          </a:p>
        </p:txBody>
      </p:sp>
      <p:sp>
        <p:nvSpPr>
          <p:cNvPr id="3" name="内容占位符 2"/>
          <p:cNvSpPr>
            <a:spLocks noGrp="1"/>
          </p:cNvSpPr>
          <p:nvPr>
            <p:ph sz="quarter" idx="1"/>
          </p:nvPr>
        </p:nvSpPr>
        <p:spPr>
          <a:xfrm>
            <a:off x="207560" y="1008370"/>
            <a:ext cx="8424936" cy="3957900"/>
          </a:xfrm>
        </p:spPr>
        <p:txBody>
          <a:bodyPr>
            <a:noAutofit/>
          </a:bodyPr>
          <a:lstStyle/>
          <a:p>
            <a:r>
              <a:rPr lang="zh-CN" altLang="en-US" sz="1800" dirty="0"/>
              <a:t>关联人</a:t>
            </a:r>
            <a:endParaRPr lang="en-US" altLang="zh-CN" sz="1800" dirty="0"/>
          </a:p>
          <a:p>
            <a:pPr lvl="1"/>
            <a:r>
              <a:rPr lang="zh-CN" altLang="en-US" sz="1600" dirty="0"/>
              <a:t>关联法人</a:t>
            </a:r>
            <a:endParaRPr lang="en-US" altLang="zh-CN" sz="1600" dirty="0"/>
          </a:p>
          <a:p>
            <a:pPr lvl="2"/>
            <a:r>
              <a:rPr lang="zh-CN" altLang="en-US" sz="1400" dirty="0"/>
              <a:t>直接或间接控制上市公司的法人</a:t>
            </a:r>
            <a:r>
              <a:rPr lang="en-US" altLang="zh-CN" sz="1400" dirty="0"/>
              <a:t>/</a:t>
            </a:r>
            <a:r>
              <a:rPr lang="zh-CN" altLang="en-US" sz="1400" dirty="0"/>
              <a:t>组织</a:t>
            </a:r>
            <a:endParaRPr lang="en-US" altLang="zh-CN" sz="1400" dirty="0"/>
          </a:p>
          <a:p>
            <a:pPr lvl="2"/>
            <a:r>
              <a:rPr lang="zh-CN" altLang="en-US" sz="1400" dirty="0"/>
              <a:t>上述关联法人直接</a:t>
            </a:r>
            <a:r>
              <a:rPr lang="en-US" altLang="zh-CN" sz="1400" dirty="0"/>
              <a:t>/</a:t>
            </a:r>
            <a:r>
              <a:rPr lang="zh-CN" altLang="en-US" sz="1400" dirty="0"/>
              <a:t>间接控制的其他法人</a:t>
            </a:r>
            <a:r>
              <a:rPr lang="en-US" altLang="zh-CN" sz="1400" dirty="0"/>
              <a:t>/</a:t>
            </a:r>
            <a:r>
              <a:rPr lang="zh-CN" altLang="en-US" sz="1400" dirty="0"/>
              <a:t>组织（兄弟公司）</a:t>
            </a:r>
            <a:endParaRPr lang="en-US" altLang="zh-CN" sz="1400" dirty="0"/>
          </a:p>
          <a:p>
            <a:pPr lvl="2"/>
            <a:r>
              <a:rPr lang="zh-CN" altLang="en-US" sz="1400" dirty="0"/>
              <a:t>关联自然人控制的法人</a:t>
            </a:r>
            <a:r>
              <a:rPr lang="en-US" altLang="zh-CN" sz="1400" dirty="0"/>
              <a:t>/</a:t>
            </a:r>
            <a:r>
              <a:rPr lang="zh-CN" altLang="en-US" sz="1400" dirty="0"/>
              <a:t>组织</a:t>
            </a:r>
            <a:endParaRPr lang="en-US" altLang="zh-CN" sz="1400" dirty="0"/>
          </a:p>
          <a:p>
            <a:pPr lvl="2"/>
            <a:r>
              <a:rPr lang="zh-CN" altLang="en-US" sz="1400" dirty="0"/>
              <a:t>持有</a:t>
            </a:r>
            <a:r>
              <a:rPr lang="en-US" altLang="zh-CN" sz="1400" dirty="0"/>
              <a:t>5%</a:t>
            </a:r>
            <a:r>
              <a:rPr lang="zh-CN" altLang="en-US" sz="1400" dirty="0"/>
              <a:t>以上股份的法人</a:t>
            </a:r>
            <a:r>
              <a:rPr lang="en-US" altLang="zh-CN" sz="1400" dirty="0"/>
              <a:t>/</a:t>
            </a:r>
            <a:r>
              <a:rPr lang="zh-CN" altLang="en-US" sz="1400" dirty="0"/>
              <a:t>组织</a:t>
            </a:r>
            <a:endParaRPr lang="en-US" altLang="zh-CN" sz="1400" dirty="0"/>
          </a:p>
          <a:p>
            <a:pPr lvl="1"/>
            <a:r>
              <a:rPr lang="zh-CN" altLang="en-US" sz="1600" dirty="0"/>
              <a:t>关联自然人</a:t>
            </a:r>
            <a:endParaRPr lang="en-US" altLang="zh-CN" sz="1600" dirty="0"/>
          </a:p>
          <a:p>
            <a:pPr lvl="2"/>
            <a:r>
              <a:rPr lang="zh-CN" altLang="en-US" sz="1400" dirty="0"/>
              <a:t>直接</a:t>
            </a:r>
            <a:r>
              <a:rPr lang="en-US" altLang="zh-CN" sz="1400" dirty="0"/>
              <a:t>/</a:t>
            </a:r>
            <a:r>
              <a:rPr lang="zh-CN" altLang="en-US" sz="1400" dirty="0"/>
              <a:t>间接持有</a:t>
            </a:r>
            <a:r>
              <a:rPr lang="en-US" altLang="zh-CN" sz="1400" dirty="0"/>
              <a:t>5%</a:t>
            </a:r>
            <a:r>
              <a:rPr lang="zh-CN" altLang="en-US" sz="1400" dirty="0"/>
              <a:t>以上股份的自然人</a:t>
            </a:r>
            <a:endParaRPr lang="en-US" altLang="zh-CN" sz="1400" dirty="0"/>
          </a:p>
          <a:p>
            <a:pPr lvl="2"/>
            <a:r>
              <a:rPr lang="zh-CN" altLang="en-US" sz="1400" dirty="0"/>
              <a:t>公司董事、监事、高级管理人员</a:t>
            </a:r>
            <a:endParaRPr lang="en-US" altLang="zh-CN" sz="1400" dirty="0"/>
          </a:p>
          <a:p>
            <a:pPr lvl="2"/>
            <a:r>
              <a:rPr lang="zh-CN" altLang="en-US" sz="1400" dirty="0"/>
              <a:t>与上述人士关系密切的家庭成员</a:t>
            </a:r>
            <a:endParaRPr lang="en-US" altLang="zh-CN" sz="1400" dirty="0"/>
          </a:p>
          <a:p>
            <a:pPr lvl="2"/>
            <a:r>
              <a:rPr lang="zh-CN" altLang="en-US" sz="1400" dirty="0"/>
              <a:t>关联法人的董事、监事、高级管理人员</a:t>
            </a:r>
            <a:endParaRPr lang="en-US" altLang="zh-CN" sz="1400" dirty="0"/>
          </a:p>
          <a:p>
            <a:pPr lvl="1"/>
            <a:r>
              <a:rPr lang="zh-CN" altLang="en-US" sz="1600" dirty="0"/>
              <a:t>根据实质重于形式原则认定的关联法人</a:t>
            </a:r>
            <a:r>
              <a:rPr lang="en-US" altLang="zh-CN" sz="1600" dirty="0"/>
              <a:t>/</a:t>
            </a:r>
            <a:r>
              <a:rPr lang="zh-CN" altLang="en-US" sz="1600" dirty="0"/>
              <a:t>自然人</a:t>
            </a:r>
            <a:endParaRPr lang="en-US" altLang="zh-CN" sz="1600" dirty="0"/>
          </a:p>
          <a:p>
            <a:pPr lvl="1"/>
            <a:r>
              <a:rPr lang="zh-CN" altLang="en-US" sz="1600" dirty="0"/>
              <a:t>视同关联人：过去、未来的关联人（</a:t>
            </a:r>
            <a:r>
              <a:rPr lang="en-US" altLang="zh-CN" sz="1600" dirty="0"/>
              <a:t>12</a:t>
            </a:r>
            <a:r>
              <a:rPr lang="zh-CN" altLang="en-US" sz="1600" dirty="0"/>
              <a:t>个月）</a:t>
            </a:r>
          </a:p>
        </p:txBody>
      </p:sp>
      <p:sp>
        <p:nvSpPr>
          <p:cNvPr id="4" name="灯片编号占位符 3">
            <a:extLst>
              <a:ext uri="{FF2B5EF4-FFF2-40B4-BE49-F238E27FC236}">
                <a16:creationId xmlns:a16="http://schemas.microsoft.com/office/drawing/2014/main" id="{4784B204-A4D2-4DCB-8A2A-E704A89FE5C2}"/>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31</a:t>
            </a:fld>
            <a:endParaRPr lang="zh-CN" altLang="en-US"/>
          </a:p>
        </p:txBody>
      </p:sp>
      <p:sp>
        <p:nvSpPr>
          <p:cNvPr id="5" name="标题 1">
            <a:extLst>
              <a:ext uri="{FF2B5EF4-FFF2-40B4-BE49-F238E27FC236}">
                <a16:creationId xmlns:a16="http://schemas.microsoft.com/office/drawing/2014/main" id="{0ED1FB20-0317-4429-8B28-05C5D19918EB}"/>
              </a:ext>
            </a:extLst>
          </p:cNvPr>
          <p:cNvSpPr txBox="1">
            <a:spLocks/>
          </p:cNvSpPr>
          <p:nvPr/>
        </p:nvSpPr>
        <p:spPr>
          <a:xfrm>
            <a:off x="2555776" y="148884"/>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pic>
        <p:nvPicPr>
          <p:cNvPr id="7" name="图片 6">
            <a:extLst>
              <a:ext uri="{FF2B5EF4-FFF2-40B4-BE49-F238E27FC236}">
                <a16:creationId xmlns:a16="http://schemas.microsoft.com/office/drawing/2014/main" id="{275FA4CB-C8F1-424E-82FD-2A11DF76CE9B}"/>
              </a:ext>
            </a:extLst>
          </p:cNvPr>
          <p:cNvPicPr>
            <a:picLocks noChangeAspect="1"/>
          </p:cNvPicPr>
          <p:nvPr/>
        </p:nvPicPr>
        <p:blipFill>
          <a:blip r:embed="rId2"/>
          <a:stretch>
            <a:fillRect/>
          </a:stretch>
        </p:blipFill>
        <p:spPr>
          <a:xfrm>
            <a:off x="4555608" y="266040"/>
            <a:ext cx="4529138" cy="4736306"/>
          </a:xfrm>
          <a:prstGeom prst="rect">
            <a:avLst/>
          </a:prstGeom>
        </p:spPr>
      </p:pic>
    </p:spTree>
    <p:extLst>
      <p:ext uri="{BB962C8B-B14F-4D97-AF65-F5344CB8AC3E}">
        <p14:creationId xmlns:p14="http://schemas.microsoft.com/office/powerpoint/2010/main" val="73523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752420"/>
            <a:ext cx="5600700" cy="451401"/>
          </a:xfrm>
        </p:spPr>
        <p:txBody>
          <a:bodyPr>
            <a:noAutofit/>
          </a:bodyPr>
          <a:lstStyle/>
          <a:p>
            <a:r>
              <a:rPr lang="zh-CN" altLang="en-US" sz="2400" dirty="0"/>
              <a:t>临时报告</a:t>
            </a:r>
            <a:r>
              <a:rPr lang="en-US" altLang="zh-CN" sz="2400" dirty="0"/>
              <a:t>——</a:t>
            </a:r>
            <a:r>
              <a:rPr lang="zh-CN" altLang="en-US" sz="2400" dirty="0"/>
              <a:t>关联交易的披露</a:t>
            </a:r>
          </a:p>
        </p:txBody>
      </p:sp>
      <p:sp>
        <p:nvSpPr>
          <p:cNvPr id="3" name="内容占位符 2"/>
          <p:cNvSpPr>
            <a:spLocks noGrp="1"/>
          </p:cNvSpPr>
          <p:nvPr>
            <p:ph sz="quarter" idx="1"/>
          </p:nvPr>
        </p:nvSpPr>
        <p:spPr>
          <a:xfrm>
            <a:off x="539552" y="1275606"/>
            <a:ext cx="8352928" cy="3710421"/>
          </a:xfrm>
        </p:spPr>
        <p:txBody>
          <a:bodyPr>
            <a:normAutofit/>
          </a:bodyPr>
          <a:lstStyle/>
          <a:p>
            <a:r>
              <a:rPr lang="zh-CN" altLang="en-US" sz="2000" dirty="0"/>
              <a:t>隐瞒关联供应商，虚构存货、虚增营收</a:t>
            </a:r>
            <a:endParaRPr lang="en-US" altLang="zh-CN" sz="2000" dirty="0"/>
          </a:p>
          <a:p>
            <a:pPr lvl="1"/>
            <a:r>
              <a:rPr lang="zh-CN" altLang="en-US" sz="1800" dirty="0"/>
              <a:t>宏良股份（</a:t>
            </a:r>
            <a:r>
              <a:rPr lang="en-US" altLang="zh-CN" sz="1800" dirty="0"/>
              <a:t>002720</a:t>
            </a:r>
            <a:r>
              <a:rPr lang="zh-CN" altLang="en-US" sz="1800" dirty="0"/>
              <a:t>）</a:t>
            </a:r>
            <a:endParaRPr lang="en-US" altLang="zh-CN" sz="1800" dirty="0"/>
          </a:p>
          <a:p>
            <a:pPr lvl="1"/>
            <a:r>
              <a:rPr lang="zh-CN" altLang="en-US" sz="1800" dirty="0"/>
              <a:t>四大供应商为同一控制人</a:t>
            </a:r>
            <a:endParaRPr lang="en-US" altLang="zh-CN" sz="1800" dirty="0"/>
          </a:p>
          <a:p>
            <a:pPr lvl="1"/>
            <a:endParaRPr lang="en-US" altLang="zh-CN" sz="1800" dirty="0"/>
          </a:p>
          <a:p>
            <a:r>
              <a:rPr lang="zh-CN" altLang="en-US" sz="2000" dirty="0"/>
              <a:t>隐瞒关联客户，虚增收入</a:t>
            </a:r>
            <a:endParaRPr lang="en-US" altLang="zh-CN" sz="2000" dirty="0"/>
          </a:p>
          <a:p>
            <a:pPr lvl="1"/>
            <a:r>
              <a:rPr lang="zh-CN" altLang="en-US" sz="1800" dirty="0"/>
              <a:t>康得新（</a:t>
            </a:r>
            <a:r>
              <a:rPr lang="en-US" altLang="zh-CN" sz="1800" dirty="0"/>
              <a:t>002450</a:t>
            </a:r>
            <a:r>
              <a:rPr lang="zh-CN" altLang="en-US" sz="1800" dirty="0"/>
              <a:t>）</a:t>
            </a:r>
            <a:endParaRPr lang="en-US" altLang="zh-CN" sz="1800" dirty="0"/>
          </a:p>
          <a:p>
            <a:pPr lvl="1"/>
            <a:r>
              <a:rPr lang="zh-CN" altLang="en-US" sz="1800" dirty="0"/>
              <a:t>外销、主要客户是海外关联公司</a:t>
            </a:r>
            <a:endParaRPr lang="en-US" altLang="zh-CN" sz="1800" dirty="0"/>
          </a:p>
          <a:p>
            <a:pPr lvl="1"/>
            <a:endParaRPr lang="en-US" altLang="zh-CN" sz="1800" dirty="0"/>
          </a:p>
          <a:p>
            <a:pPr lvl="1"/>
            <a:r>
              <a:rPr lang="en-US" altLang="zh-CN" sz="1800"/>
              <a:t>https://v.qq.com/x/page/u089736txcn.html</a:t>
            </a:r>
          </a:p>
          <a:p>
            <a:pPr lvl="1"/>
            <a:r>
              <a:rPr lang="en-US" altLang="zh-CN" sz="1800" dirty="0"/>
              <a:t>https://tv.cctv.com/2019/07/08/VIDEVuFpgCWavgwl99P8JumJ190708.shtml</a:t>
            </a:r>
            <a:endParaRPr lang="zh-CN" altLang="en-US" sz="1800" dirty="0"/>
          </a:p>
        </p:txBody>
      </p:sp>
      <p:sp>
        <p:nvSpPr>
          <p:cNvPr id="4" name="灯片编号占位符 3">
            <a:extLst>
              <a:ext uri="{FF2B5EF4-FFF2-40B4-BE49-F238E27FC236}">
                <a16:creationId xmlns:a16="http://schemas.microsoft.com/office/drawing/2014/main" id="{4784B204-A4D2-4DCB-8A2A-E704A89FE5C2}"/>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32</a:t>
            </a:fld>
            <a:endParaRPr lang="zh-CN" altLang="en-US"/>
          </a:p>
        </p:txBody>
      </p:sp>
      <p:sp>
        <p:nvSpPr>
          <p:cNvPr id="5" name="标题 1">
            <a:extLst>
              <a:ext uri="{FF2B5EF4-FFF2-40B4-BE49-F238E27FC236}">
                <a16:creationId xmlns:a16="http://schemas.microsoft.com/office/drawing/2014/main" id="{0ED1FB20-0317-4429-8B28-05C5D19918EB}"/>
              </a:ext>
            </a:extLst>
          </p:cNvPr>
          <p:cNvSpPr txBox="1">
            <a:spLocks/>
          </p:cNvSpPr>
          <p:nvPr/>
        </p:nvSpPr>
        <p:spPr>
          <a:xfrm>
            <a:off x="2699792" y="160023"/>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spTree>
    <p:extLst>
      <p:ext uri="{BB962C8B-B14F-4D97-AF65-F5344CB8AC3E}">
        <p14:creationId xmlns:p14="http://schemas.microsoft.com/office/powerpoint/2010/main" val="288955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536" y="653046"/>
            <a:ext cx="5600700" cy="486054"/>
          </a:xfrm>
        </p:spPr>
        <p:txBody>
          <a:bodyPr>
            <a:noAutofit/>
          </a:bodyPr>
          <a:lstStyle/>
          <a:p>
            <a:r>
              <a:rPr lang="zh-CN" altLang="en-US" sz="2400" dirty="0"/>
              <a:t>临时报告</a:t>
            </a:r>
            <a:r>
              <a:rPr lang="en-US" altLang="zh-CN" sz="2400" dirty="0"/>
              <a:t>——</a:t>
            </a:r>
            <a:r>
              <a:rPr lang="zh-CN" altLang="en-US" sz="2400" dirty="0"/>
              <a:t>关联交易的披露</a:t>
            </a:r>
          </a:p>
        </p:txBody>
      </p:sp>
      <p:sp>
        <p:nvSpPr>
          <p:cNvPr id="3" name="内容占位符 2"/>
          <p:cNvSpPr>
            <a:spLocks noGrp="1"/>
          </p:cNvSpPr>
          <p:nvPr>
            <p:ph sz="quarter" idx="1"/>
          </p:nvPr>
        </p:nvSpPr>
        <p:spPr>
          <a:xfrm>
            <a:off x="601712" y="1132181"/>
            <a:ext cx="8136904" cy="3849888"/>
          </a:xfrm>
        </p:spPr>
        <p:txBody>
          <a:bodyPr>
            <a:normAutofit/>
          </a:bodyPr>
          <a:lstStyle/>
          <a:p>
            <a:r>
              <a:rPr lang="zh-CN" altLang="en-US" sz="1800" dirty="0"/>
              <a:t>披露标准</a:t>
            </a:r>
            <a:endParaRPr lang="en-US" altLang="zh-CN" sz="1800" dirty="0"/>
          </a:p>
          <a:p>
            <a:pPr lvl="1"/>
            <a:r>
              <a:rPr lang="zh-CN" altLang="en-US" sz="1600" dirty="0"/>
              <a:t>关联自然人：交易金额在</a:t>
            </a:r>
            <a:r>
              <a:rPr lang="en-US" altLang="zh-CN" sz="1600" dirty="0"/>
              <a:t>30</a:t>
            </a:r>
            <a:r>
              <a:rPr lang="zh-CN" altLang="en-US" sz="1600" dirty="0"/>
              <a:t>万元以上</a:t>
            </a:r>
            <a:endParaRPr lang="en-US" altLang="zh-CN" sz="1600" dirty="0"/>
          </a:p>
          <a:p>
            <a:pPr lvl="1"/>
            <a:r>
              <a:rPr lang="zh-CN" altLang="en-US" sz="1600" dirty="0"/>
              <a:t>关联法人：交易金额</a:t>
            </a:r>
            <a:r>
              <a:rPr lang="en-US" altLang="zh-CN" sz="1600" dirty="0"/>
              <a:t>300</a:t>
            </a:r>
            <a:r>
              <a:rPr lang="zh-CN" altLang="en-US" sz="1600" dirty="0"/>
              <a:t>万元以上，且占公司最近一期经审计净资产绝对值</a:t>
            </a:r>
            <a:r>
              <a:rPr lang="en-US" altLang="zh-CN" sz="1600" dirty="0"/>
              <a:t>0.5%</a:t>
            </a:r>
            <a:r>
              <a:rPr lang="zh-CN" altLang="en-US" sz="1600" dirty="0"/>
              <a:t>以上</a:t>
            </a:r>
            <a:endParaRPr lang="en-US" altLang="zh-CN" sz="1600" dirty="0"/>
          </a:p>
          <a:p>
            <a:pPr lvl="1"/>
            <a:endParaRPr lang="en-US" altLang="zh-CN" sz="1600" dirty="0"/>
          </a:p>
          <a:p>
            <a:r>
              <a:rPr lang="zh-CN" altLang="en-US" sz="1800" dirty="0"/>
              <a:t>审议程序</a:t>
            </a:r>
            <a:endParaRPr lang="en-US" altLang="zh-CN" sz="1800" dirty="0"/>
          </a:p>
          <a:p>
            <a:pPr lvl="1"/>
            <a:r>
              <a:rPr lang="zh-CN" altLang="en-US" sz="1600" b="1" dirty="0"/>
              <a:t>独立董事事前认可</a:t>
            </a:r>
            <a:endParaRPr lang="en-US" altLang="zh-CN" sz="1600" b="1" dirty="0"/>
          </a:p>
          <a:p>
            <a:pPr lvl="1"/>
            <a:r>
              <a:rPr lang="zh-CN" altLang="en-US" sz="1600" dirty="0"/>
              <a:t>交易金额</a:t>
            </a:r>
            <a:r>
              <a:rPr lang="en-US" altLang="zh-CN" sz="1600" dirty="0"/>
              <a:t>3000</a:t>
            </a:r>
            <a:r>
              <a:rPr lang="zh-CN" altLang="en-US" sz="1600" dirty="0"/>
              <a:t>万元以上，且占公司最近一期经审计净资产绝对值</a:t>
            </a:r>
            <a:r>
              <a:rPr lang="en-US" altLang="zh-CN" sz="1600" dirty="0"/>
              <a:t>5%</a:t>
            </a:r>
            <a:r>
              <a:rPr lang="zh-CN" altLang="en-US" sz="1600" dirty="0"/>
              <a:t>以上的关联交易，应经审计或评估，并提交股东大会审议</a:t>
            </a:r>
            <a:endParaRPr lang="en-US" altLang="zh-CN" sz="1600" dirty="0"/>
          </a:p>
          <a:p>
            <a:pPr lvl="1"/>
            <a:r>
              <a:rPr lang="zh-CN" altLang="en-US" sz="1600" b="1" dirty="0"/>
              <a:t>关联董事回避</a:t>
            </a:r>
            <a:endParaRPr lang="en-US" altLang="zh-CN" sz="1600" b="1" dirty="0"/>
          </a:p>
          <a:p>
            <a:pPr lvl="1"/>
            <a:r>
              <a:rPr lang="zh-CN" altLang="en-US" sz="1600" b="1" dirty="0"/>
              <a:t>关联股东回避</a:t>
            </a:r>
            <a:endParaRPr lang="en-US" altLang="zh-CN" sz="1600" b="1" dirty="0"/>
          </a:p>
          <a:p>
            <a:pPr lvl="1"/>
            <a:endParaRPr lang="zh-CN" altLang="en-US" sz="1600" dirty="0"/>
          </a:p>
        </p:txBody>
      </p:sp>
      <p:sp>
        <p:nvSpPr>
          <p:cNvPr id="4" name="灯片编号占位符 3">
            <a:extLst>
              <a:ext uri="{FF2B5EF4-FFF2-40B4-BE49-F238E27FC236}">
                <a16:creationId xmlns:a16="http://schemas.microsoft.com/office/drawing/2014/main" id="{EE5B7A49-C88C-4D35-A20B-2D00411BE1AA}"/>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33</a:t>
            </a:fld>
            <a:endParaRPr lang="zh-CN" altLang="en-US"/>
          </a:p>
        </p:txBody>
      </p:sp>
      <p:sp>
        <p:nvSpPr>
          <p:cNvPr id="5" name="标题 1">
            <a:extLst>
              <a:ext uri="{FF2B5EF4-FFF2-40B4-BE49-F238E27FC236}">
                <a16:creationId xmlns:a16="http://schemas.microsoft.com/office/drawing/2014/main" id="{C3A899EF-EF9B-4D21-BFA4-14F58D3128FC}"/>
              </a:ext>
            </a:extLst>
          </p:cNvPr>
          <p:cNvSpPr txBox="1">
            <a:spLocks/>
          </p:cNvSpPr>
          <p:nvPr/>
        </p:nvSpPr>
        <p:spPr>
          <a:xfrm>
            <a:off x="2810873" y="12347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第五节 披露什么？</a:t>
            </a:r>
          </a:p>
        </p:txBody>
      </p:sp>
    </p:spTree>
    <p:extLst>
      <p:ext uri="{BB962C8B-B14F-4D97-AF65-F5344CB8AC3E}">
        <p14:creationId xmlns:p14="http://schemas.microsoft.com/office/powerpoint/2010/main" val="333475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6592" y="611423"/>
            <a:ext cx="5600700" cy="857250"/>
          </a:xfrm>
        </p:spPr>
        <p:txBody>
          <a:bodyPr>
            <a:normAutofit/>
          </a:bodyPr>
          <a:lstStyle/>
          <a:p>
            <a:r>
              <a:rPr lang="zh-CN" altLang="en-US" sz="1800" dirty="0">
                <a:solidFill>
                  <a:srgbClr val="00B0F0"/>
                </a:solidFill>
              </a:rPr>
              <a:t>信息披露的原则及相关制度</a:t>
            </a:r>
          </a:p>
        </p:txBody>
      </p:sp>
      <p:sp>
        <p:nvSpPr>
          <p:cNvPr id="3" name="内容占位符 2"/>
          <p:cNvSpPr>
            <a:spLocks noGrp="1"/>
          </p:cNvSpPr>
          <p:nvPr>
            <p:ph sz="quarter" idx="1"/>
          </p:nvPr>
        </p:nvSpPr>
        <p:spPr>
          <a:xfrm>
            <a:off x="1339603" y="1163509"/>
            <a:ext cx="5600700" cy="3655314"/>
          </a:xfrm>
        </p:spPr>
        <p:txBody>
          <a:bodyPr>
            <a:normAutofit/>
          </a:bodyPr>
          <a:lstStyle/>
          <a:p>
            <a:r>
              <a:rPr lang="zh-CN" altLang="en-US" sz="1650" b="1" dirty="0"/>
              <a:t>真实性</a:t>
            </a:r>
            <a:r>
              <a:rPr lang="zh-CN" altLang="en-US" sz="1650" dirty="0"/>
              <a:t>：没有虚假</a:t>
            </a:r>
            <a:endParaRPr lang="en-US" altLang="zh-CN" sz="1650" dirty="0"/>
          </a:p>
          <a:p>
            <a:r>
              <a:rPr lang="zh-CN" altLang="en-US" sz="1650" b="1" dirty="0"/>
              <a:t>准确性</a:t>
            </a:r>
            <a:r>
              <a:rPr lang="zh-CN" altLang="en-US" sz="1650" dirty="0"/>
              <a:t>：没有严重误导</a:t>
            </a:r>
            <a:endParaRPr lang="en-US" altLang="zh-CN" sz="1650" dirty="0"/>
          </a:p>
          <a:p>
            <a:r>
              <a:rPr lang="zh-CN" altLang="en-US" sz="1650" b="1" dirty="0"/>
              <a:t>完整性</a:t>
            </a:r>
            <a:r>
              <a:rPr lang="zh-CN" altLang="en-US" sz="1650" dirty="0"/>
              <a:t>：没有重大遗漏</a:t>
            </a:r>
            <a:endParaRPr lang="en-US" altLang="zh-CN" sz="1650" dirty="0"/>
          </a:p>
          <a:p>
            <a:r>
              <a:rPr lang="zh-CN" altLang="en-US" sz="1650" b="1" dirty="0"/>
              <a:t>及时</a:t>
            </a:r>
            <a:r>
              <a:rPr lang="zh-CN" altLang="en-US" sz="1650" dirty="0"/>
              <a:t>性：触发披露时点后两个工作日</a:t>
            </a:r>
            <a:endParaRPr lang="en-US" altLang="zh-CN" sz="1650" dirty="0"/>
          </a:p>
          <a:p>
            <a:r>
              <a:rPr lang="zh-CN" altLang="en-US" sz="1650" b="1" dirty="0"/>
              <a:t>公平性</a:t>
            </a:r>
            <a:r>
              <a:rPr lang="zh-CN" altLang="en-US" sz="1650" dirty="0"/>
              <a:t>：平等对待，不得选择性披露</a:t>
            </a:r>
            <a:endParaRPr lang="en-US" altLang="zh-CN" sz="1650" dirty="0"/>
          </a:p>
          <a:p>
            <a:endParaRPr lang="en-US" altLang="zh-CN" sz="1650" dirty="0"/>
          </a:p>
          <a:p>
            <a:r>
              <a:rPr lang="zh-CN" altLang="en-US" sz="1650" dirty="0">
                <a:solidFill>
                  <a:srgbClr val="00B0F0"/>
                </a:solidFill>
              </a:rPr>
              <a:t>上海物贸（</a:t>
            </a:r>
            <a:r>
              <a:rPr lang="en-US" altLang="zh-CN" sz="1650" dirty="0">
                <a:solidFill>
                  <a:srgbClr val="00B0F0"/>
                </a:solidFill>
              </a:rPr>
              <a:t>600822</a:t>
            </a:r>
            <a:r>
              <a:rPr lang="zh-CN" altLang="en-US" sz="1650" dirty="0">
                <a:solidFill>
                  <a:srgbClr val="00B0F0"/>
                </a:solidFill>
              </a:rPr>
              <a:t>）</a:t>
            </a:r>
            <a:endParaRPr lang="en-US" altLang="zh-CN" sz="1650" dirty="0">
              <a:solidFill>
                <a:srgbClr val="00B0F0"/>
              </a:solidFill>
            </a:endParaRPr>
          </a:p>
          <a:p>
            <a:pPr lvl="1"/>
            <a:r>
              <a:rPr lang="en-US" altLang="zh-CN" sz="1425" dirty="0"/>
              <a:t>2008-2011</a:t>
            </a:r>
            <a:r>
              <a:rPr lang="zh-CN" altLang="en-US" sz="1425" dirty="0"/>
              <a:t>，</a:t>
            </a:r>
            <a:r>
              <a:rPr lang="en-US" altLang="zh-CN" sz="1425" dirty="0"/>
              <a:t>2012</a:t>
            </a:r>
          </a:p>
          <a:p>
            <a:pPr lvl="1"/>
            <a:r>
              <a:rPr lang="zh-CN" altLang="en-US" sz="1425" dirty="0"/>
              <a:t>规避退市风险</a:t>
            </a:r>
          </a:p>
        </p:txBody>
      </p:sp>
      <p:sp>
        <p:nvSpPr>
          <p:cNvPr id="5" name="灯片编号占位符 4">
            <a:extLst>
              <a:ext uri="{FF2B5EF4-FFF2-40B4-BE49-F238E27FC236}">
                <a16:creationId xmlns:a16="http://schemas.microsoft.com/office/drawing/2014/main" id="{8EBBDEEC-3895-4D40-8E13-9BFE23BB656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34</a:t>
            </a:fld>
            <a:endParaRPr lang="zh-CN" altLang="en-US"/>
          </a:p>
        </p:txBody>
      </p:sp>
      <p:sp>
        <p:nvSpPr>
          <p:cNvPr id="6" name="标题 1">
            <a:extLst>
              <a:ext uri="{FF2B5EF4-FFF2-40B4-BE49-F238E27FC236}">
                <a16:creationId xmlns:a16="http://schemas.microsoft.com/office/drawing/2014/main" id="{569A6C44-0ADB-4545-9D68-4512F5BABF23}"/>
              </a:ext>
            </a:extLst>
          </p:cNvPr>
          <p:cNvSpPr txBox="1">
            <a:spLocks/>
          </p:cNvSpPr>
          <p:nvPr/>
        </p:nvSpPr>
        <p:spPr>
          <a:xfrm>
            <a:off x="2528316" y="87474"/>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第六节 怎么披露？</a:t>
            </a:r>
          </a:p>
        </p:txBody>
      </p:sp>
      <p:pic>
        <p:nvPicPr>
          <p:cNvPr id="8" name="图片 7">
            <a:extLst>
              <a:ext uri="{FF2B5EF4-FFF2-40B4-BE49-F238E27FC236}">
                <a16:creationId xmlns:a16="http://schemas.microsoft.com/office/drawing/2014/main" id="{D3A35951-D3AB-43E1-9255-D300D52B7420}"/>
              </a:ext>
            </a:extLst>
          </p:cNvPr>
          <p:cNvPicPr>
            <a:picLocks noChangeAspect="1"/>
          </p:cNvPicPr>
          <p:nvPr/>
        </p:nvPicPr>
        <p:blipFill>
          <a:blip r:embed="rId3"/>
          <a:stretch>
            <a:fillRect/>
          </a:stretch>
        </p:blipFill>
        <p:spPr>
          <a:xfrm>
            <a:off x="4953762" y="2991166"/>
            <a:ext cx="2286000" cy="1693069"/>
          </a:xfrm>
          <a:prstGeom prst="rect">
            <a:avLst/>
          </a:prstGeom>
        </p:spPr>
      </p:pic>
    </p:spTree>
    <p:extLst>
      <p:ext uri="{BB962C8B-B14F-4D97-AF65-F5344CB8AC3E}">
        <p14:creationId xmlns:p14="http://schemas.microsoft.com/office/powerpoint/2010/main" val="355171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99593" y="843558"/>
            <a:ext cx="6797370" cy="4029271"/>
          </a:xfrm>
        </p:spPr>
        <p:txBody>
          <a:bodyPr>
            <a:normAutofit/>
          </a:bodyPr>
          <a:lstStyle/>
          <a:p>
            <a:r>
              <a:rPr lang="zh-CN" altLang="en-US" sz="1650" dirty="0"/>
              <a:t>公司信息</a:t>
            </a:r>
            <a:endParaRPr lang="en-US" altLang="zh-CN" sz="1650" dirty="0"/>
          </a:p>
          <a:p>
            <a:pPr lvl="1"/>
            <a:r>
              <a:rPr lang="zh-CN" altLang="en-US" sz="1425" dirty="0"/>
              <a:t>公司网站</a:t>
            </a:r>
            <a:endParaRPr lang="en-US" altLang="zh-CN" sz="1425" dirty="0"/>
          </a:p>
          <a:p>
            <a:pPr lvl="1"/>
            <a:r>
              <a:rPr lang="zh-CN" altLang="en-US" sz="1425" dirty="0"/>
              <a:t>巨潮资讯网</a:t>
            </a:r>
            <a:endParaRPr lang="en-US" altLang="zh-CN" sz="1425" dirty="0"/>
          </a:p>
          <a:p>
            <a:pPr lvl="1"/>
            <a:r>
              <a:rPr lang="zh-CN" altLang="en-US" sz="1425" dirty="0"/>
              <a:t>和讯网、东方财富网，等等</a:t>
            </a:r>
            <a:endParaRPr lang="en-US" altLang="zh-CN" sz="1425" dirty="0"/>
          </a:p>
          <a:p>
            <a:pPr lvl="1"/>
            <a:endParaRPr lang="en-US" altLang="zh-CN" sz="1425" dirty="0"/>
          </a:p>
          <a:p>
            <a:r>
              <a:rPr lang="zh-CN" altLang="en-US" sz="1650" dirty="0"/>
              <a:t>监管信息</a:t>
            </a:r>
            <a:endParaRPr lang="en-US" altLang="zh-CN" sz="1650" dirty="0"/>
          </a:p>
          <a:p>
            <a:pPr lvl="1"/>
            <a:r>
              <a:rPr lang="zh-CN" altLang="en-US" sz="1425" dirty="0"/>
              <a:t>上海证券交易所</a:t>
            </a:r>
            <a:endParaRPr lang="en-US" altLang="zh-CN" sz="1425" dirty="0"/>
          </a:p>
          <a:p>
            <a:pPr lvl="1"/>
            <a:r>
              <a:rPr lang="zh-CN" altLang="en-US" sz="1425" dirty="0"/>
              <a:t>深圳证券交易所</a:t>
            </a:r>
            <a:endParaRPr lang="en-US" altLang="zh-CN" sz="1425" dirty="0"/>
          </a:p>
          <a:p>
            <a:endParaRPr lang="en-US" altLang="zh-CN" sz="1650" dirty="0"/>
          </a:p>
          <a:p>
            <a:r>
              <a:rPr lang="zh-CN" altLang="en-US" sz="1650" dirty="0"/>
              <a:t>数据库</a:t>
            </a:r>
            <a:endParaRPr lang="en-US" altLang="zh-CN" sz="1650" dirty="0"/>
          </a:p>
          <a:p>
            <a:pPr lvl="1"/>
            <a:r>
              <a:rPr lang="en-US" altLang="zh-CN" sz="1425" dirty="0"/>
              <a:t>CSMAR</a:t>
            </a:r>
          </a:p>
          <a:p>
            <a:pPr lvl="1"/>
            <a:r>
              <a:rPr lang="en-US" altLang="zh-CN" sz="1425" dirty="0"/>
              <a:t>WIND</a:t>
            </a:r>
            <a:endParaRPr lang="zh-CN" altLang="en-US" sz="1425" dirty="0"/>
          </a:p>
        </p:txBody>
      </p:sp>
      <p:sp>
        <p:nvSpPr>
          <p:cNvPr id="5" name="灯片编号占位符 4">
            <a:extLst>
              <a:ext uri="{FF2B5EF4-FFF2-40B4-BE49-F238E27FC236}">
                <a16:creationId xmlns:a16="http://schemas.microsoft.com/office/drawing/2014/main" id="{8EBBDEEC-3895-4D40-8E13-9BFE23BB656E}"/>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35</a:t>
            </a:fld>
            <a:endParaRPr lang="zh-CN" altLang="en-US"/>
          </a:p>
        </p:txBody>
      </p:sp>
      <p:sp>
        <p:nvSpPr>
          <p:cNvPr id="6" name="标题 1">
            <a:extLst>
              <a:ext uri="{FF2B5EF4-FFF2-40B4-BE49-F238E27FC236}">
                <a16:creationId xmlns:a16="http://schemas.microsoft.com/office/drawing/2014/main" id="{569A6C44-0ADB-4545-9D68-4512F5BABF23}"/>
              </a:ext>
            </a:extLst>
          </p:cNvPr>
          <p:cNvSpPr txBox="1">
            <a:spLocks/>
          </p:cNvSpPr>
          <p:nvPr/>
        </p:nvSpPr>
        <p:spPr>
          <a:xfrm>
            <a:off x="2627784" y="123478"/>
            <a:ext cx="5600700" cy="529568"/>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2700" b="1" dirty="0">
                <a:solidFill>
                  <a:schemeClr val="accent1">
                    <a:lumMod val="50000"/>
                  </a:schemeClr>
                </a:solidFill>
              </a:rPr>
              <a:t>第七节 披露在哪儿？</a:t>
            </a:r>
          </a:p>
        </p:txBody>
      </p:sp>
    </p:spTree>
    <p:extLst>
      <p:ext uri="{BB962C8B-B14F-4D97-AF65-F5344CB8AC3E}">
        <p14:creationId xmlns:p14="http://schemas.microsoft.com/office/powerpoint/2010/main" val="5946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182896"/>
            <a:ext cx="5600700" cy="548090"/>
          </a:xfrm>
        </p:spPr>
        <p:txBody>
          <a:bodyPr>
            <a:noAutofit/>
          </a:bodyPr>
          <a:lstStyle/>
          <a:p>
            <a:r>
              <a:rPr lang="zh-CN" altLang="en-US" sz="2800" dirty="0"/>
              <a:t>信息披露的内容体系</a:t>
            </a:r>
          </a:p>
        </p:txBody>
      </p:sp>
      <p:sp>
        <p:nvSpPr>
          <p:cNvPr id="4" name="TextBox 3"/>
          <p:cNvSpPr txBox="1"/>
          <p:nvPr/>
        </p:nvSpPr>
        <p:spPr>
          <a:xfrm>
            <a:off x="1523453" y="1455955"/>
            <a:ext cx="392415" cy="1782198"/>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r>
              <a:rPr lang="zh-CN" altLang="en-US" sz="1350" dirty="0"/>
              <a:t>强制性信息披露体系</a:t>
            </a:r>
          </a:p>
        </p:txBody>
      </p:sp>
      <p:sp>
        <p:nvSpPr>
          <p:cNvPr id="6" name="TextBox 5"/>
          <p:cNvSpPr txBox="1"/>
          <p:nvPr/>
        </p:nvSpPr>
        <p:spPr>
          <a:xfrm>
            <a:off x="2095564" y="915566"/>
            <a:ext cx="392415" cy="1195101"/>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r>
              <a:rPr lang="zh-CN" altLang="en-US" sz="1350" dirty="0"/>
              <a:t>发行信息披露</a:t>
            </a:r>
          </a:p>
        </p:txBody>
      </p:sp>
      <p:sp>
        <p:nvSpPr>
          <p:cNvPr id="7" name="TextBox 6"/>
          <p:cNvSpPr txBox="1"/>
          <p:nvPr/>
        </p:nvSpPr>
        <p:spPr>
          <a:xfrm>
            <a:off x="2095563" y="2792275"/>
            <a:ext cx="392415" cy="1377153"/>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r>
              <a:rPr lang="zh-CN" altLang="en-US" sz="1350" dirty="0"/>
              <a:t>持续性信息披露</a:t>
            </a:r>
          </a:p>
        </p:txBody>
      </p:sp>
      <p:sp>
        <p:nvSpPr>
          <p:cNvPr id="8" name="TextBox 7"/>
          <p:cNvSpPr txBox="1"/>
          <p:nvPr/>
        </p:nvSpPr>
        <p:spPr>
          <a:xfrm>
            <a:off x="2721423" y="1833669"/>
            <a:ext cx="392415" cy="850487"/>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r>
              <a:rPr lang="zh-CN" altLang="en-US" sz="1350" dirty="0"/>
              <a:t>定期报告</a:t>
            </a:r>
          </a:p>
        </p:txBody>
      </p:sp>
      <p:sp>
        <p:nvSpPr>
          <p:cNvPr id="9" name="TextBox 8"/>
          <p:cNvSpPr txBox="1"/>
          <p:nvPr/>
        </p:nvSpPr>
        <p:spPr>
          <a:xfrm>
            <a:off x="2721423" y="3694589"/>
            <a:ext cx="392415" cy="838074"/>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r>
              <a:rPr lang="zh-CN" altLang="en-US" sz="1350" dirty="0"/>
              <a:t>临时报告</a:t>
            </a:r>
          </a:p>
        </p:txBody>
      </p:sp>
      <p:cxnSp>
        <p:nvCxnSpPr>
          <p:cNvPr id="11" name="直接箭头连接符 10"/>
          <p:cNvCxnSpPr/>
          <p:nvPr/>
        </p:nvCxnSpPr>
        <p:spPr>
          <a:xfrm>
            <a:off x="2487979" y="1347614"/>
            <a:ext cx="26138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0072" y="915566"/>
            <a:ext cx="1188132" cy="71558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350" dirty="0"/>
              <a:t>招股说明书</a:t>
            </a:r>
            <a:endParaRPr lang="en-US" altLang="zh-CN" sz="1350" dirty="0"/>
          </a:p>
          <a:p>
            <a:r>
              <a:rPr lang="zh-CN" altLang="en-US" sz="1350" dirty="0"/>
              <a:t>上市公告书</a:t>
            </a:r>
            <a:endParaRPr lang="en-US" altLang="zh-CN" sz="1350" dirty="0"/>
          </a:p>
          <a:p>
            <a:r>
              <a:rPr lang="zh-CN" altLang="en-US" sz="1350" dirty="0"/>
              <a:t>配股说明书</a:t>
            </a:r>
          </a:p>
        </p:txBody>
      </p:sp>
      <p:sp>
        <p:nvSpPr>
          <p:cNvPr id="13" name="TextBox 12"/>
          <p:cNvSpPr txBox="1"/>
          <p:nvPr/>
        </p:nvSpPr>
        <p:spPr>
          <a:xfrm>
            <a:off x="5220072" y="1828114"/>
            <a:ext cx="1188132" cy="71558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350" dirty="0"/>
              <a:t>年度报告</a:t>
            </a:r>
            <a:endParaRPr lang="en-US" altLang="zh-CN" sz="1350" dirty="0"/>
          </a:p>
          <a:p>
            <a:r>
              <a:rPr lang="zh-CN" altLang="en-US" sz="1350" dirty="0"/>
              <a:t>半年度报告</a:t>
            </a:r>
            <a:endParaRPr lang="en-US" altLang="zh-CN" sz="1350" dirty="0"/>
          </a:p>
          <a:p>
            <a:r>
              <a:rPr lang="zh-CN" altLang="en-US" sz="1350" dirty="0"/>
              <a:t>季度报告</a:t>
            </a:r>
            <a:endParaRPr lang="en-US" altLang="zh-CN" sz="1350" dirty="0"/>
          </a:p>
        </p:txBody>
      </p:sp>
      <p:sp>
        <p:nvSpPr>
          <p:cNvPr id="14" name="TextBox 13"/>
          <p:cNvSpPr txBox="1"/>
          <p:nvPr/>
        </p:nvSpPr>
        <p:spPr>
          <a:xfrm>
            <a:off x="5220072" y="2744801"/>
            <a:ext cx="1188132" cy="3000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350" dirty="0"/>
              <a:t>股东信息</a:t>
            </a:r>
            <a:endParaRPr lang="en-US" altLang="zh-CN" sz="1350" dirty="0"/>
          </a:p>
        </p:txBody>
      </p:sp>
      <p:sp>
        <p:nvSpPr>
          <p:cNvPr id="15" name="TextBox 14"/>
          <p:cNvSpPr txBox="1"/>
          <p:nvPr/>
        </p:nvSpPr>
        <p:spPr>
          <a:xfrm>
            <a:off x="5220072" y="3239130"/>
            <a:ext cx="1188132" cy="71558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350" dirty="0"/>
              <a:t>变更章程、董事等重大事件</a:t>
            </a:r>
          </a:p>
        </p:txBody>
      </p:sp>
      <p:sp>
        <p:nvSpPr>
          <p:cNvPr id="16" name="TextBox 15"/>
          <p:cNvSpPr txBox="1"/>
          <p:nvPr/>
        </p:nvSpPr>
        <p:spPr>
          <a:xfrm>
            <a:off x="5220072" y="4180315"/>
            <a:ext cx="1188132" cy="71558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350" dirty="0"/>
              <a:t>重要合同</a:t>
            </a:r>
            <a:endParaRPr lang="en-US" altLang="zh-CN" sz="1350" dirty="0"/>
          </a:p>
          <a:p>
            <a:r>
              <a:rPr lang="zh-CN" altLang="en-US" sz="1350" dirty="0"/>
              <a:t>收购出售资产</a:t>
            </a:r>
          </a:p>
        </p:txBody>
      </p:sp>
      <p:sp>
        <p:nvSpPr>
          <p:cNvPr id="17" name="TextBox 16"/>
          <p:cNvSpPr txBox="1"/>
          <p:nvPr/>
        </p:nvSpPr>
        <p:spPr>
          <a:xfrm>
            <a:off x="3815916" y="3209840"/>
            <a:ext cx="972108" cy="71558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350" dirty="0"/>
              <a:t>按性质判断的重大事件</a:t>
            </a:r>
          </a:p>
        </p:txBody>
      </p:sp>
      <p:sp>
        <p:nvSpPr>
          <p:cNvPr id="18" name="TextBox 17"/>
          <p:cNvSpPr txBox="1"/>
          <p:nvPr/>
        </p:nvSpPr>
        <p:spPr>
          <a:xfrm>
            <a:off x="3815916" y="4211238"/>
            <a:ext cx="972108" cy="5078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350" dirty="0"/>
              <a:t>有交易标准的事件</a:t>
            </a:r>
          </a:p>
        </p:txBody>
      </p:sp>
      <p:sp>
        <p:nvSpPr>
          <p:cNvPr id="19" name="TextBox 18"/>
          <p:cNvSpPr txBox="1"/>
          <p:nvPr/>
        </p:nvSpPr>
        <p:spPr>
          <a:xfrm>
            <a:off x="2974032" y="915566"/>
            <a:ext cx="2139719" cy="300082"/>
          </a:xfrm>
          <a:prstGeom prst="rect">
            <a:avLst/>
          </a:prstGeom>
          <a:noFill/>
        </p:spPr>
        <p:txBody>
          <a:bodyPr wrap="square" rtlCol="0">
            <a:spAutoFit/>
          </a:bodyPr>
          <a:lstStyle/>
          <a:p>
            <a:r>
              <a:rPr lang="zh-CN" altLang="en-US" sz="1350" dirty="0"/>
              <a:t>证监会发行部</a:t>
            </a:r>
          </a:p>
        </p:txBody>
      </p:sp>
      <p:cxnSp>
        <p:nvCxnSpPr>
          <p:cNvPr id="21" name="直接箭头连接符 20"/>
          <p:cNvCxnSpPr/>
          <p:nvPr/>
        </p:nvCxnSpPr>
        <p:spPr>
          <a:xfrm>
            <a:off x="3113838" y="2157705"/>
            <a:ext cx="1999913" cy="16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75856" y="1833668"/>
            <a:ext cx="2139719" cy="300082"/>
          </a:xfrm>
          <a:prstGeom prst="rect">
            <a:avLst/>
          </a:prstGeom>
          <a:noFill/>
        </p:spPr>
        <p:txBody>
          <a:bodyPr wrap="square" rtlCol="0">
            <a:spAutoFit/>
          </a:bodyPr>
          <a:lstStyle/>
          <a:p>
            <a:r>
              <a:rPr lang="zh-CN" altLang="en-US" sz="1350" dirty="0"/>
              <a:t>证监会上市部</a:t>
            </a:r>
          </a:p>
        </p:txBody>
      </p:sp>
      <p:cxnSp>
        <p:nvCxnSpPr>
          <p:cNvPr id="24" name="直接箭头连接符 23"/>
          <p:cNvCxnSpPr>
            <a:endCxn id="14" idx="1"/>
          </p:cNvCxnSpPr>
          <p:nvPr/>
        </p:nvCxnSpPr>
        <p:spPr>
          <a:xfrm>
            <a:off x="4659490" y="2265716"/>
            <a:ext cx="560582" cy="629126"/>
          </a:xfrm>
          <a:prstGeom prst="straightConnector1">
            <a:avLst/>
          </a:prstGeom>
          <a:ln w="3175">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cxnSpLocks/>
          </p:cNvCxnSpPr>
          <p:nvPr/>
        </p:nvCxnSpPr>
        <p:spPr>
          <a:xfrm>
            <a:off x="4659490" y="2375034"/>
            <a:ext cx="560582" cy="2139989"/>
          </a:xfrm>
          <a:prstGeom prst="straightConnector1">
            <a:avLst/>
          </a:prstGeom>
          <a:ln w="3175">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915868" y="1455956"/>
            <a:ext cx="225862" cy="657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915867" y="2684156"/>
            <a:ext cx="225863" cy="579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8" idx="1"/>
          </p:cNvCxnSpPr>
          <p:nvPr/>
        </p:nvCxnSpPr>
        <p:spPr>
          <a:xfrm flipV="1">
            <a:off x="2487979" y="2258913"/>
            <a:ext cx="233444" cy="7702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7" idx="3"/>
            <a:endCxn id="9" idx="1"/>
          </p:cNvCxnSpPr>
          <p:nvPr/>
        </p:nvCxnSpPr>
        <p:spPr>
          <a:xfrm>
            <a:off x="2487978" y="3480852"/>
            <a:ext cx="233445" cy="6327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113838" y="3505989"/>
            <a:ext cx="702078" cy="4879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9" idx="3"/>
            <a:endCxn id="18" idx="1"/>
          </p:cNvCxnSpPr>
          <p:nvPr/>
        </p:nvCxnSpPr>
        <p:spPr>
          <a:xfrm>
            <a:off x="3113838" y="4113626"/>
            <a:ext cx="702078" cy="351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686074" y="1003525"/>
            <a:ext cx="392415" cy="1343529"/>
          </a:xfrm>
          <a:prstGeom prst="rect">
            <a:avLst/>
          </a:prstGeom>
        </p:spPr>
        <p:style>
          <a:lnRef idx="1">
            <a:schemeClr val="accent4"/>
          </a:lnRef>
          <a:fillRef idx="2">
            <a:schemeClr val="accent4"/>
          </a:fillRef>
          <a:effectRef idx="1">
            <a:schemeClr val="accent4"/>
          </a:effectRef>
          <a:fontRef idx="minor">
            <a:schemeClr val="dk1"/>
          </a:fontRef>
        </p:style>
        <p:txBody>
          <a:bodyPr vert="eaVert" wrap="square" rtlCol="0">
            <a:spAutoFit/>
          </a:bodyPr>
          <a:lstStyle/>
          <a:p>
            <a:r>
              <a:rPr lang="zh-CN" altLang="en-US" sz="1350" dirty="0"/>
              <a:t>证监会制定细则</a:t>
            </a:r>
          </a:p>
        </p:txBody>
      </p:sp>
      <p:sp>
        <p:nvSpPr>
          <p:cNvPr id="51" name="TextBox 50"/>
          <p:cNvSpPr txBox="1"/>
          <p:nvPr/>
        </p:nvSpPr>
        <p:spPr>
          <a:xfrm>
            <a:off x="6707583" y="3129812"/>
            <a:ext cx="392415" cy="1457509"/>
          </a:xfrm>
          <a:prstGeom prst="rect">
            <a:avLst/>
          </a:prstGeom>
        </p:spPr>
        <p:style>
          <a:lnRef idx="1">
            <a:schemeClr val="accent4"/>
          </a:lnRef>
          <a:fillRef idx="2">
            <a:schemeClr val="accent4"/>
          </a:fillRef>
          <a:effectRef idx="1">
            <a:schemeClr val="accent4"/>
          </a:effectRef>
          <a:fontRef idx="minor">
            <a:schemeClr val="dk1"/>
          </a:fontRef>
        </p:style>
        <p:txBody>
          <a:bodyPr vert="eaVert" wrap="square" rtlCol="0">
            <a:spAutoFit/>
          </a:bodyPr>
          <a:lstStyle/>
          <a:p>
            <a:r>
              <a:rPr lang="zh-CN" altLang="en-US" sz="1350" dirty="0"/>
              <a:t>交易所制定细则</a:t>
            </a:r>
          </a:p>
        </p:txBody>
      </p:sp>
      <p:cxnSp>
        <p:nvCxnSpPr>
          <p:cNvPr id="53" name="直接箭头连接符 52"/>
          <p:cNvCxnSpPr/>
          <p:nvPr/>
        </p:nvCxnSpPr>
        <p:spPr>
          <a:xfrm>
            <a:off x="6489213" y="1347615"/>
            <a:ext cx="243027" cy="1083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3" idx="3"/>
          </p:cNvCxnSpPr>
          <p:nvPr/>
        </p:nvCxnSpPr>
        <p:spPr>
          <a:xfrm flipV="1">
            <a:off x="6408204" y="1608063"/>
            <a:ext cx="378042" cy="5778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4" idx="3"/>
            <a:endCxn id="50" idx="1"/>
          </p:cNvCxnSpPr>
          <p:nvPr/>
        </p:nvCxnSpPr>
        <p:spPr>
          <a:xfrm flipV="1">
            <a:off x="6408204" y="1675290"/>
            <a:ext cx="277870" cy="12195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138174" y="2973885"/>
            <a:ext cx="594066" cy="506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6354198" y="3505990"/>
            <a:ext cx="39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p:cNvCxnSpPr>
          <p:nvPr/>
        </p:nvCxnSpPr>
        <p:spPr>
          <a:xfrm flipV="1">
            <a:off x="6408204" y="3556089"/>
            <a:ext cx="345545" cy="958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4788024" y="3556088"/>
            <a:ext cx="39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805125" y="4407496"/>
            <a:ext cx="39955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E2571EF5-29C9-417A-ADC0-A1D065DA1919}"/>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36</a:t>
            </a:fld>
            <a:endParaRPr lang="zh-CN" altLang="en-US"/>
          </a:p>
        </p:txBody>
      </p:sp>
    </p:spTree>
    <p:extLst>
      <p:ext uri="{BB962C8B-B14F-4D97-AF65-F5344CB8AC3E}">
        <p14:creationId xmlns:p14="http://schemas.microsoft.com/office/powerpoint/2010/main" val="1246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48" y="126091"/>
            <a:ext cx="8229600" cy="857250"/>
          </a:xfrm>
        </p:spPr>
        <p:txBody>
          <a:bodyPr>
            <a:normAutofit/>
          </a:bodyPr>
          <a:lstStyle/>
          <a:p>
            <a:r>
              <a:rPr lang="zh-CN" altLang="en-US" sz="2400" dirty="0"/>
              <a:t>上市公司信息披露监管框架图</a:t>
            </a:r>
          </a:p>
        </p:txBody>
      </p:sp>
      <p:sp>
        <p:nvSpPr>
          <p:cNvPr id="4" name="TextBox 3"/>
          <p:cNvSpPr txBox="1"/>
          <p:nvPr/>
        </p:nvSpPr>
        <p:spPr>
          <a:xfrm>
            <a:off x="1547664" y="1268637"/>
            <a:ext cx="1242138"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t>证监会发行部</a:t>
            </a:r>
          </a:p>
        </p:txBody>
      </p:sp>
      <p:sp>
        <p:nvSpPr>
          <p:cNvPr id="5" name="TextBox 4"/>
          <p:cNvSpPr txBox="1"/>
          <p:nvPr/>
        </p:nvSpPr>
        <p:spPr>
          <a:xfrm>
            <a:off x="3167844" y="1290412"/>
            <a:ext cx="1242138"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t>证监会上市部</a:t>
            </a:r>
          </a:p>
        </p:txBody>
      </p:sp>
      <p:sp>
        <p:nvSpPr>
          <p:cNvPr id="6" name="TextBox 5"/>
          <p:cNvSpPr txBox="1"/>
          <p:nvPr/>
        </p:nvSpPr>
        <p:spPr>
          <a:xfrm>
            <a:off x="5922150" y="1288692"/>
            <a:ext cx="1188132"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t>证监会稽查局</a:t>
            </a:r>
          </a:p>
        </p:txBody>
      </p:sp>
      <p:sp>
        <p:nvSpPr>
          <p:cNvPr id="7" name="TextBox 6"/>
          <p:cNvSpPr txBox="1"/>
          <p:nvPr/>
        </p:nvSpPr>
        <p:spPr>
          <a:xfrm>
            <a:off x="3167844" y="2402763"/>
            <a:ext cx="1242138"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t>证券交易所</a:t>
            </a:r>
          </a:p>
        </p:txBody>
      </p:sp>
      <p:sp>
        <p:nvSpPr>
          <p:cNvPr id="8" name="TextBox 7"/>
          <p:cNvSpPr txBox="1"/>
          <p:nvPr/>
        </p:nvSpPr>
        <p:spPr>
          <a:xfrm>
            <a:off x="5922150" y="2409732"/>
            <a:ext cx="1188132"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t>地方证监局</a:t>
            </a:r>
          </a:p>
        </p:txBody>
      </p:sp>
      <p:sp>
        <p:nvSpPr>
          <p:cNvPr id="9" name="椭圆 8"/>
          <p:cNvSpPr/>
          <p:nvPr/>
        </p:nvSpPr>
        <p:spPr>
          <a:xfrm>
            <a:off x="4409982" y="3543858"/>
            <a:ext cx="156617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rPr>
              <a:t>上市公司</a:t>
            </a:r>
          </a:p>
        </p:txBody>
      </p:sp>
      <p:cxnSp>
        <p:nvCxnSpPr>
          <p:cNvPr id="13" name="直接连接符 12"/>
          <p:cNvCxnSpPr/>
          <p:nvPr/>
        </p:nvCxnSpPr>
        <p:spPr>
          <a:xfrm>
            <a:off x="2033718" y="1567411"/>
            <a:ext cx="0" cy="2354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033718" y="3921900"/>
            <a:ext cx="23762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47664" y="3975906"/>
            <a:ext cx="1458162" cy="300082"/>
          </a:xfrm>
          <a:prstGeom prst="rect">
            <a:avLst/>
          </a:prstGeom>
          <a:noFill/>
        </p:spPr>
        <p:txBody>
          <a:bodyPr wrap="square" rtlCol="0">
            <a:spAutoFit/>
          </a:bodyPr>
          <a:lstStyle/>
          <a:p>
            <a:r>
              <a:rPr lang="zh-CN" altLang="en-US" sz="1350" dirty="0"/>
              <a:t>会计师、律师</a:t>
            </a:r>
          </a:p>
        </p:txBody>
      </p:sp>
      <p:cxnSp>
        <p:nvCxnSpPr>
          <p:cNvPr id="23" name="直接连接符 22"/>
          <p:cNvCxnSpPr/>
          <p:nvPr/>
        </p:nvCxnSpPr>
        <p:spPr>
          <a:xfrm>
            <a:off x="7002270" y="142891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0312" y="1428912"/>
            <a:ext cx="0" cy="249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976156" y="3921900"/>
            <a:ext cx="14041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789802" y="4114406"/>
            <a:ext cx="16201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 idx="3"/>
          </p:cNvCxnSpPr>
          <p:nvPr/>
        </p:nvCxnSpPr>
        <p:spPr>
          <a:xfrm flipV="1">
            <a:off x="7110282" y="1428912"/>
            <a:ext cx="270030" cy="113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 idx="3"/>
            <a:endCxn id="8" idx="1"/>
          </p:cNvCxnSpPr>
          <p:nvPr/>
        </p:nvCxnSpPr>
        <p:spPr>
          <a:xfrm>
            <a:off x="4409982" y="2552804"/>
            <a:ext cx="1512168" cy="6969"/>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2240745"/>
            <a:ext cx="864096" cy="507831"/>
          </a:xfrm>
          <a:prstGeom prst="rect">
            <a:avLst/>
          </a:prstGeom>
          <a:noFill/>
        </p:spPr>
        <p:txBody>
          <a:bodyPr wrap="square" rtlCol="0">
            <a:spAutoFit/>
          </a:bodyPr>
          <a:lstStyle/>
          <a:p>
            <a:r>
              <a:rPr lang="zh-CN" altLang="en-US" sz="1350" dirty="0"/>
              <a:t>相互协作</a:t>
            </a:r>
          </a:p>
        </p:txBody>
      </p:sp>
      <p:cxnSp>
        <p:nvCxnSpPr>
          <p:cNvPr id="43" name="直接箭头连接符 42"/>
          <p:cNvCxnSpPr>
            <a:stCxn id="5" idx="2"/>
            <a:endCxn id="7" idx="0"/>
          </p:cNvCxnSpPr>
          <p:nvPr/>
        </p:nvCxnSpPr>
        <p:spPr>
          <a:xfrm>
            <a:off x="3788913" y="1590494"/>
            <a:ext cx="0" cy="8122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769750" y="1567411"/>
            <a:ext cx="392415" cy="795284"/>
          </a:xfrm>
          <a:prstGeom prst="rect">
            <a:avLst/>
          </a:prstGeom>
          <a:noFill/>
        </p:spPr>
        <p:txBody>
          <a:bodyPr vert="eaVert" wrap="square" rtlCol="0">
            <a:spAutoFit/>
          </a:bodyPr>
          <a:lstStyle/>
          <a:p>
            <a:r>
              <a:rPr lang="zh-CN" altLang="en-US" sz="1350" dirty="0"/>
              <a:t>业务指导</a:t>
            </a:r>
          </a:p>
        </p:txBody>
      </p:sp>
      <p:sp>
        <p:nvSpPr>
          <p:cNvPr id="45" name="TextBox 44"/>
          <p:cNvSpPr txBox="1"/>
          <p:nvPr/>
        </p:nvSpPr>
        <p:spPr>
          <a:xfrm>
            <a:off x="3369495" y="1599642"/>
            <a:ext cx="392415" cy="795284"/>
          </a:xfrm>
          <a:prstGeom prst="rect">
            <a:avLst/>
          </a:prstGeom>
          <a:noFill/>
        </p:spPr>
        <p:txBody>
          <a:bodyPr vert="eaVert" wrap="square" rtlCol="0">
            <a:spAutoFit/>
          </a:bodyPr>
          <a:lstStyle/>
          <a:p>
            <a:r>
              <a:rPr lang="zh-CN" altLang="en-US" sz="1350" dirty="0"/>
              <a:t>监督</a:t>
            </a:r>
          </a:p>
        </p:txBody>
      </p:sp>
      <p:sp>
        <p:nvSpPr>
          <p:cNvPr id="46" name="TextBox 45"/>
          <p:cNvSpPr txBox="1"/>
          <p:nvPr/>
        </p:nvSpPr>
        <p:spPr>
          <a:xfrm>
            <a:off x="6501843" y="1599642"/>
            <a:ext cx="392415" cy="795284"/>
          </a:xfrm>
          <a:prstGeom prst="rect">
            <a:avLst/>
          </a:prstGeom>
          <a:noFill/>
        </p:spPr>
        <p:txBody>
          <a:bodyPr vert="eaVert" wrap="square" rtlCol="0">
            <a:spAutoFit/>
          </a:bodyPr>
          <a:lstStyle/>
          <a:p>
            <a:r>
              <a:rPr lang="zh-CN" altLang="en-US" sz="1350" dirty="0"/>
              <a:t>稽查指导</a:t>
            </a:r>
          </a:p>
        </p:txBody>
      </p:sp>
      <p:cxnSp>
        <p:nvCxnSpPr>
          <p:cNvPr id="47" name="直接箭头连接符 46"/>
          <p:cNvCxnSpPr/>
          <p:nvPr/>
        </p:nvCxnSpPr>
        <p:spPr>
          <a:xfrm>
            <a:off x="6516216" y="1545636"/>
            <a:ext cx="0" cy="835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7" idx="2"/>
            <a:endCxn id="9" idx="1"/>
          </p:cNvCxnSpPr>
          <p:nvPr/>
        </p:nvCxnSpPr>
        <p:spPr>
          <a:xfrm>
            <a:off x="3788913" y="2702845"/>
            <a:ext cx="850430" cy="9675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9" idx="0"/>
          </p:cNvCxnSpPr>
          <p:nvPr/>
        </p:nvCxnSpPr>
        <p:spPr>
          <a:xfrm>
            <a:off x="4214128" y="1599642"/>
            <a:ext cx="978941"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8" idx="2"/>
            <a:endCxn id="9" idx="7"/>
          </p:cNvCxnSpPr>
          <p:nvPr/>
        </p:nvCxnSpPr>
        <p:spPr>
          <a:xfrm flipH="1">
            <a:off x="5746795" y="2709814"/>
            <a:ext cx="769421" cy="960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000781" y="2675406"/>
            <a:ext cx="392415" cy="795284"/>
          </a:xfrm>
          <a:prstGeom prst="rect">
            <a:avLst/>
          </a:prstGeom>
          <a:noFill/>
        </p:spPr>
        <p:txBody>
          <a:bodyPr vert="eaVert" wrap="square" rtlCol="0">
            <a:spAutoFit/>
          </a:bodyPr>
          <a:lstStyle/>
          <a:p>
            <a:r>
              <a:rPr lang="zh-CN" altLang="en-US" sz="1350" dirty="0"/>
              <a:t>并购审核</a:t>
            </a:r>
          </a:p>
        </p:txBody>
      </p:sp>
      <p:sp>
        <p:nvSpPr>
          <p:cNvPr id="56" name="TextBox 55"/>
          <p:cNvSpPr txBox="1"/>
          <p:nvPr/>
        </p:nvSpPr>
        <p:spPr>
          <a:xfrm>
            <a:off x="6246187" y="2994178"/>
            <a:ext cx="888704" cy="507831"/>
          </a:xfrm>
          <a:prstGeom prst="rect">
            <a:avLst/>
          </a:prstGeom>
          <a:noFill/>
        </p:spPr>
        <p:txBody>
          <a:bodyPr wrap="square" rtlCol="0">
            <a:spAutoFit/>
          </a:bodyPr>
          <a:lstStyle/>
          <a:p>
            <a:r>
              <a:rPr lang="zh-CN" altLang="en-US" sz="1350" dirty="0"/>
              <a:t>公司治理</a:t>
            </a:r>
            <a:endParaRPr lang="en-US" altLang="zh-CN" sz="1350" dirty="0"/>
          </a:p>
          <a:p>
            <a:r>
              <a:rPr lang="zh-CN" altLang="en-US" sz="1350" dirty="0"/>
              <a:t>巡检稽查</a:t>
            </a:r>
          </a:p>
        </p:txBody>
      </p:sp>
      <p:sp>
        <p:nvSpPr>
          <p:cNvPr id="57" name="TextBox 56"/>
          <p:cNvSpPr txBox="1"/>
          <p:nvPr/>
        </p:nvSpPr>
        <p:spPr>
          <a:xfrm>
            <a:off x="3214143" y="3032503"/>
            <a:ext cx="888704" cy="507831"/>
          </a:xfrm>
          <a:prstGeom prst="rect">
            <a:avLst/>
          </a:prstGeom>
          <a:noFill/>
        </p:spPr>
        <p:txBody>
          <a:bodyPr wrap="square" rtlCol="0">
            <a:spAutoFit/>
          </a:bodyPr>
          <a:lstStyle/>
          <a:p>
            <a:r>
              <a:rPr lang="zh-CN" altLang="en-US" sz="1350" dirty="0"/>
              <a:t>日常信息披露监管</a:t>
            </a:r>
          </a:p>
        </p:txBody>
      </p:sp>
      <p:sp>
        <p:nvSpPr>
          <p:cNvPr id="58" name="TextBox 57"/>
          <p:cNvSpPr txBox="1"/>
          <p:nvPr/>
        </p:nvSpPr>
        <p:spPr>
          <a:xfrm>
            <a:off x="3113838" y="4137924"/>
            <a:ext cx="1031749" cy="507831"/>
          </a:xfrm>
          <a:prstGeom prst="rect">
            <a:avLst/>
          </a:prstGeom>
          <a:noFill/>
        </p:spPr>
        <p:txBody>
          <a:bodyPr wrap="square" rtlCol="0">
            <a:spAutoFit/>
          </a:bodyPr>
          <a:lstStyle/>
          <a:p>
            <a:r>
              <a:rPr lang="zh-CN" altLang="en-US" sz="1350" dirty="0"/>
              <a:t>实质性审核</a:t>
            </a:r>
          </a:p>
        </p:txBody>
      </p:sp>
      <p:sp>
        <p:nvSpPr>
          <p:cNvPr id="3" name="灯片编号占位符 2">
            <a:extLst>
              <a:ext uri="{FF2B5EF4-FFF2-40B4-BE49-F238E27FC236}">
                <a16:creationId xmlns:a16="http://schemas.microsoft.com/office/drawing/2014/main" id="{81B85181-9CC1-41FC-A665-D7AE3E1B3018}"/>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37</a:t>
            </a:fld>
            <a:endParaRPr lang="zh-CN" altLang="en-US"/>
          </a:p>
        </p:txBody>
      </p:sp>
    </p:spTree>
    <p:extLst>
      <p:ext uri="{BB962C8B-B14F-4D97-AF65-F5344CB8AC3E}">
        <p14:creationId xmlns:p14="http://schemas.microsoft.com/office/powerpoint/2010/main" val="184579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652" y="31567"/>
            <a:ext cx="5600700" cy="637580"/>
          </a:xfrm>
        </p:spPr>
        <p:txBody>
          <a:bodyPr>
            <a:noAutofit/>
          </a:bodyPr>
          <a:lstStyle/>
          <a:p>
            <a:r>
              <a:rPr lang="zh-CN" altLang="en-US" sz="2400" dirty="0"/>
              <a:t>临时报告</a:t>
            </a:r>
            <a:r>
              <a:rPr lang="en-US" altLang="zh-CN" sz="2400" dirty="0"/>
              <a:t>——</a:t>
            </a:r>
            <a:r>
              <a:rPr lang="zh-CN" altLang="en-US" sz="2400" dirty="0"/>
              <a:t>非交易事项的披露</a:t>
            </a:r>
          </a:p>
        </p:txBody>
      </p:sp>
      <p:sp>
        <p:nvSpPr>
          <p:cNvPr id="4" name="TextBox 3"/>
          <p:cNvSpPr txBox="1"/>
          <p:nvPr/>
        </p:nvSpPr>
        <p:spPr>
          <a:xfrm>
            <a:off x="1641303" y="1029094"/>
            <a:ext cx="392415" cy="3436226"/>
          </a:xfrm>
          <a:prstGeom prst="rect">
            <a:avLst/>
          </a:prstGeom>
        </p:spPr>
        <p:style>
          <a:lnRef idx="2">
            <a:schemeClr val="accent1"/>
          </a:lnRef>
          <a:fillRef idx="1">
            <a:schemeClr val="lt1"/>
          </a:fillRef>
          <a:effectRef idx="0">
            <a:schemeClr val="accent1"/>
          </a:effectRef>
          <a:fontRef idx="minor">
            <a:schemeClr val="dk1"/>
          </a:fontRef>
        </p:style>
        <p:txBody>
          <a:bodyPr vert="eaVert" wrap="square" rtlCol="0">
            <a:spAutoFit/>
          </a:bodyPr>
          <a:lstStyle/>
          <a:p>
            <a:pPr algn="ctr"/>
            <a:r>
              <a:rPr lang="zh-CN" altLang="en-US" sz="1350" b="1" dirty="0"/>
              <a:t>非交易性质的信息披露</a:t>
            </a:r>
          </a:p>
        </p:txBody>
      </p:sp>
      <p:sp>
        <p:nvSpPr>
          <p:cNvPr id="5" name="TextBox 4"/>
          <p:cNvSpPr txBox="1"/>
          <p:nvPr/>
        </p:nvSpPr>
        <p:spPr>
          <a:xfrm>
            <a:off x="2843808" y="1029094"/>
            <a:ext cx="1134126" cy="5078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1350" dirty="0"/>
              <a:t>股东信息披露</a:t>
            </a:r>
          </a:p>
        </p:txBody>
      </p:sp>
      <p:sp>
        <p:nvSpPr>
          <p:cNvPr id="7" name="TextBox 6"/>
          <p:cNvSpPr txBox="1"/>
          <p:nvPr/>
        </p:nvSpPr>
        <p:spPr>
          <a:xfrm>
            <a:off x="2843808" y="2024721"/>
            <a:ext cx="1134126" cy="3000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350" dirty="0"/>
              <a:t>发行与上市</a:t>
            </a:r>
          </a:p>
        </p:txBody>
      </p:sp>
      <p:sp>
        <p:nvSpPr>
          <p:cNvPr id="8" name="TextBox 7"/>
          <p:cNvSpPr txBox="1"/>
          <p:nvPr/>
        </p:nvSpPr>
        <p:spPr>
          <a:xfrm>
            <a:off x="2843808" y="2888817"/>
            <a:ext cx="1134126" cy="3000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350" dirty="0"/>
              <a:t>三会决议</a:t>
            </a:r>
          </a:p>
        </p:txBody>
      </p:sp>
      <p:sp>
        <p:nvSpPr>
          <p:cNvPr id="9" name="TextBox 8"/>
          <p:cNvSpPr txBox="1"/>
          <p:nvPr/>
        </p:nvSpPr>
        <p:spPr>
          <a:xfrm>
            <a:off x="2843808" y="3761188"/>
            <a:ext cx="1134126" cy="5078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350" dirty="0"/>
              <a:t>其他重大事项披露</a:t>
            </a:r>
          </a:p>
        </p:txBody>
      </p:sp>
      <p:sp>
        <p:nvSpPr>
          <p:cNvPr id="10" name="TextBox 9"/>
          <p:cNvSpPr txBox="1"/>
          <p:nvPr/>
        </p:nvSpPr>
        <p:spPr>
          <a:xfrm>
            <a:off x="5382090" y="1006882"/>
            <a:ext cx="1944216" cy="71558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350" dirty="0"/>
              <a:t>持股变动报告书</a:t>
            </a:r>
            <a:endParaRPr lang="en-US" altLang="zh-CN" sz="1350" dirty="0"/>
          </a:p>
          <a:p>
            <a:pPr marL="214313" indent="-214313">
              <a:buFont typeface="Arial" panose="020B0604020202020204" pitchFamily="34" charset="0"/>
              <a:buChar char="•"/>
            </a:pPr>
            <a:r>
              <a:rPr lang="zh-CN" altLang="en-US" sz="1350" dirty="0"/>
              <a:t>收购报告书</a:t>
            </a:r>
            <a:endParaRPr lang="en-US" altLang="zh-CN" sz="1350" dirty="0"/>
          </a:p>
          <a:p>
            <a:pPr marL="214313" indent="-214313">
              <a:buFont typeface="Arial" panose="020B0604020202020204" pitchFamily="34" charset="0"/>
              <a:buChar char="•"/>
            </a:pPr>
            <a:r>
              <a:rPr lang="zh-CN" altLang="en-US" sz="1350" dirty="0"/>
              <a:t>要约收购报告书</a:t>
            </a:r>
          </a:p>
        </p:txBody>
      </p:sp>
      <p:sp>
        <p:nvSpPr>
          <p:cNvPr id="11" name="TextBox 10"/>
          <p:cNvSpPr txBox="1"/>
          <p:nvPr/>
        </p:nvSpPr>
        <p:spPr>
          <a:xfrm>
            <a:off x="5428276" y="1924984"/>
            <a:ext cx="1944216" cy="5078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350" dirty="0"/>
              <a:t>增发公告书</a:t>
            </a:r>
            <a:endParaRPr lang="en-US" altLang="zh-CN" sz="1350" dirty="0"/>
          </a:p>
          <a:p>
            <a:pPr marL="214313" indent="-214313">
              <a:buFont typeface="Arial" panose="020B0604020202020204" pitchFamily="34" charset="0"/>
              <a:buChar char="•"/>
            </a:pPr>
            <a:r>
              <a:rPr lang="zh-CN" altLang="en-US" sz="1350" dirty="0"/>
              <a:t>配股说明书</a:t>
            </a:r>
            <a:endParaRPr lang="en-US" altLang="zh-CN" sz="1350" dirty="0"/>
          </a:p>
        </p:txBody>
      </p:sp>
      <p:sp>
        <p:nvSpPr>
          <p:cNvPr id="12" name="TextBox 11"/>
          <p:cNvSpPr txBox="1"/>
          <p:nvPr/>
        </p:nvSpPr>
        <p:spPr>
          <a:xfrm>
            <a:off x="5385668" y="2706765"/>
            <a:ext cx="1986824" cy="7155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350" dirty="0"/>
              <a:t>董事会决议</a:t>
            </a:r>
            <a:endParaRPr lang="en-US" altLang="zh-CN" sz="1350" dirty="0"/>
          </a:p>
          <a:p>
            <a:pPr marL="214313" indent="-214313">
              <a:buFont typeface="Arial" panose="020B0604020202020204" pitchFamily="34" charset="0"/>
              <a:buChar char="•"/>
            </a:pPr>
            <a:r>
              <a:rPr lang="zh-CN" altLang="en-US" sz="1350" dirty="0"/>
              <a:t>监事会决议</a:t>
            </a:r>
            <a:endParaRPr lang="en-US" altLang="zh-CN" sz="1350" dirty="0"/>
          </a:p>
          <a:p>
            <a:pPr marL="214313" indent="-214313">
              <a:buFont typeface="Arial" panose="020B0604020202020204" pitchFamily="34" charset="0"/>
              <a:buChar char="•"/>
            </a:pPr>
            <a:r>
              <a:rPr lang="zh-CN" altLang="en-US" sz="1350" dirty="0"/>
              <a:t>股东大会决议</a:t>
            </a:r>
          </a:p>
        </p:txBody>
      </p:sp>
      <p:sp>
        <p:nvSpPr>
          <p:cNvPr id="13" name="TextBox 12"/>
          <p:cNvSpPr txBox="1"/>
          <p:nvPr/>
        </p:nvSpPr>
        <p:spPr>
          <a:xfrm>
            <a:off x="5385668" y="3705876"/>
            <a:ext cx="2156662" cy="71558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14313" indent="-214313">
              <a:buFont typeface="Arial" panose="020B0604020202020204" pitchFamily="34" charset="0"/>
              <a:buChar char="•"/>
            </a:pPr>
            <a:r>
              <a:rPr lang="zh-CN" altLang="en-US" sz="1350" dirty="0"/>
              <a:t>公司高管变更</a:t>
            </a:r>
            <a:endParaRPr lang="en-US" altLang="zh-CN" sz="1350" dirty="0"/>
          </a:p>
          <a:p>
            <a:pPr marL="214313" indent="-214313">
              <a:buFont typeface="Arial" panose="020B0604020202020204" pitchFamily="34" charset="0"/>
              <a:buChar char="•"/>
            </a:pPr>
            <a:r>
              <a:rPr lang="zh-CN" altLang="en-US" sz="1350" dirty="0"/>
              <a:t>重大生产经营环境变化</a:t>
            </a:r>
            <a:endParaRPr lang="en-US" altLang="zh-CN" sz="1350" dirty="0"/>
          </a:p>
          <a:p>
            <a:pPr marL="214313" indent="-214313">
              <a:buFont typeface="Arial" panose="020B0604020202020204" pitchFamily="34" charset="0"/>
              <a:buChar char="•"/>
            </a:pPr>
            <a:r>
              <a:rPr lang="zh-CN" altLang="en-US" sz="1350" dirty="0"/>
              <a:t>重大诉讼、担保事件</a:t>
            </a:r>
          </a:p>
        </p:txBody>
      </p:sp>
      <p:cxnSp>
        <p:nvCxnSpPr>
          <p:cNvPr id="15" name="直接箭头连接符 14"/>
          <p:cNvCxnSpPr>
            <a:cxnSpLocks/>
            <a:endCxn id="5" idx="1"/>
          </p:cNvCxnSpPr>
          <p:nvPr/>
        </p:nvCxnSpPr>
        <p:spPr>
          <a:xfrm>
            <a:off x="2033718" y="1271469"/>
            <a:ext cx="810090" cy="11541"/>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6" name="直接箭头连接符 15"/>
          <p:cNvCxnSpPr/>
          <p:nvPr/>
        </p:nvCxnSpPr>
        <p:spPr>
          <a:xfrm>
            <a:off x="2033718" y="2139702"/>
            <a:ext cx="810090" cy="1"/>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7" name="直接箭头连接符 16"/>
          <p:cNvCxnSpPr/>
          <p:nvPr/>
        </p:nvCxnSpPr>
        <p:spPr>
          <a:xfrm>
            <a:off x="2044967" y="3003798"/>
            <a:ext cx="810090" cy="1"/>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p:nvPr/>
        </p:nvCxnSpPr>
        <p:spPr>
          <a:xfrm>
            <a:off x="2044967" y="3974188"/>
            <a:ext cx="810090" cy="1"/>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9" name="直接箭头连接符 18"/>
          <p:cNvCxnSpPr>
            <a:cxnSpLocks/>
            <a:stCxn id="5" idx="3"/>
          </p:cNvCxnSpPr>
          <p:nvPr/>
        </p:nvCxnSpPr>
        <p:spPr>
          <a:xfrm flipV="1">
            <a:off x="3977934" y="1271468"/>
            <a:ext cx="1404156" cy="11542"/>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2" name="直接箭头连接符 21"/>
          <p:cNvCxnSpPr/>
          <p:nvPr/>
        </p:nvCxnSpPr>
        <p:spPr>
          <a:xfrm flipV="1">
            <a:off x="3981512" y="2139700"/>
            <a:ext cx="1404156" cy="2"/>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3" name="直接箭头连接符 22"/>
          <p:cNvCxnSpPr/>
          <p:nvPr/>
        </p:nvCxnSpPr>
        <p:spPr>
          <a:xfrm flipV="1">
            <a:off x="3977089" y="3003798"/>
            <a:ext cx="1404156" cy="2"/>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4" name="直接箭头连接符 23"/>
          <p:cNvCxnSpPr/>
          <p:nvPr/>
        </p:nvCxnSpPr>
        <p:spPr>
          <a:xfrm flipV="1">
            <a:off x="3981512" y="4006843"/>
            <a:ext cx="1404156" cy="2"/>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3" name="灯片编号占位符 2">
            <a:extLst>
              <a:ext uri="{FF2B5EF4-FFF2-40B4-BE49-F238E27FC236}">
                <a16:creationId xmlns:a16="http://schemas.microsoft.com/office/drawing/2014/main" id="{5C12E1D8-4AC4-4CA7-8FE3-DC8C94A42E1A}"/>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38</a:t>
            </a:fld>
            <a:endParaRPr lang="zh-CN" altLang="en-US" dirty="0"/>
          </a:p>
        </p:txBody>
      </p:sp>
    </p:spTree>
    <p:extLst>
      <p:ext uri="{BB962C8B-B14F-4D97-AF65-F5344CB8AC3E}">
        <p14:creationId xmlns:p14="http://schemas.microsoft.com/office/powerpoint/2010/main" val="69233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BF05A-30D9-4EAB-94A9-B68EB157B9CC}"/>
              </a:ext>
            </a:extLst>
          </p:cNvPr>
          <p:cNvSpPr>
            <a:spLocks noGrp="1"/>
          </p:cNvSpPr>
          <p:nvPr>
            <p:ph type="title"/>
          </p:nvPr>
        </p:nvSpPr>
        <p:spPr>
          <a:xfrm>
            <a:off x="1485900" y="205978"/>
            <a:ext cx="5600700" cy="529568"/>
          </a:xfrm>
        </p:spPr>
        <p:txBody>
          <a:bodyPr>
            <a:normAutofit/>
          </a:bodyPr>
          <a:lstStyle/>
          <a:p>
            <a:r>
              <a:rPr lang="zh-CN" altLang="en-US" sz="2400" dirty="0"/>
              <a:t>信息披露小结</a:t>
            </a:r>
          </a:p>
        </p:txBody>
      </p:sp>
      <p:sp>
        <p:nvSpPr>
          <p:cNvPr id="3" name="内容占位符 2">
            <a:extLst>
              <a:ext uri="{FF2B5EF4-FFF2-40B4-BE49-F238E27FC236}">
                <a16:creationId xmlns:a16="http://schemas.microsoft.com/office/drawing/2014/main" id="{94390BC6-2FB6-47C8-AE73-D0F4384CEDD2}"/>
              </a:ext>
            </a:extLst>
          </p:cNvPr>
          <p:cNvSpPr>
            <a:spLocks noGrp="1"/>
          </p:cNvSpPr>
          <p:nvPr>
            <p:ph sz="quarter" idx="1"/>
          </p:nvPr>
        </p:nvSpPr>
        <p:spPr>
          <a:xfrm>
            <a:off x="611560" y="843558"/>
            <a:ext cx="7992888" cy="4011906"/>
          </a:xfrm>
        </p:spPr>
        <p:txBody>
          <a:bodyPr>
            <a:normAutofit/>
          </a:bodyPr>
          <a:lstStyle/>
          <a:p>
            <a:r>
              <a:rPr lang="zh-CN" altLang="en-US" sz="1800" dirty="0"/>
              <a:t>财报基础</a:t>
            </a:r>
            <a:endParaRPr lang="en-US" altLang="zh-CN" sz="1800" dirty="0"/>
          </a:p>
          <a:p>
            <a:pPr lvl="1"/>
            <a:r>
              <a:rPr lang="zh-CN" altLang="en-US" sz="1600" dirty="0"/>
              <a:t>四大假设</a:t>
            </a:r>
            <a:r>
              <a:rPr lang="en-US" altLang="zh-CN" sz="1600" dirty="0"/>
              <a:t>8</a:t>
            </a:r>
            <a:r>
              <a:rPr lang="zh-CN" altLang="en-US" sz="1600" dirty="0"/>
              <a:t>大原则</a:t>
            </a:r>
            <a:r>
              <a:rPr lang="en-US" altLang="zh-CN" sz="1600" dirty="0"/>
              <a:t>5</a:t>
            </a:r>
            <a:r>
              <a:rPr lang="zh-CN" altLang="en-US" sz="1600" dirty="0"/>
              <a:t>类计量</a:t>
            </a:r>
            <a:endParaRPr lang="en-US" altLang="zh-CN" sz="1600" dirty="0"/>
          </a:p>
          <a:p>
            <a:pPr lvl="1"/>
            <a:endParaRPr lang="en-US" altLang="zh-CN" sz="1600" dirty="0"/>
          </a:p>
          <a:p>
            <a:r>
              <a:rPr lang="zh-CN" altLang="en-US" sz="1800" dirty="0"/>
              <a:t>上市公司披露</a:t>
            </a:r>
            <a:endParaRPr lang="en-US" altLang="zh-CN" sz="1800" dirty="0"/>
          </a:p>
          <a:p>
            <a:pPr lvl="1"/>
            <a:r>
              <a:rPr lang="zh-CN" altLang="en-US" sz="1600" dirty="0"/>
              <a:t>为什么披露？</a:t>
            </a:r>
            <a:endParaRPr lang="en-US" altLang="zh-CN" sz="1600" dirty="0"/>
          </a:p>
          <a:p>
            <a:pPr lvl="1"/>
            <a:r>
              <a:rPr lang="zh-CN" altLang="en-US" sz="1600" dirty="0"/>
              <a:t>谁来披露？</a:t>
            </a:r>
            <a:endParaRPr lang="en-US" altLang="zh-CN" sz="1600" dirty="0"/>
          </a:p>
          <a:p>
            <a:pPr lvl="1"/>
            <a:r>
              <a:rPr lang="zh-CN" altLang="en-US" sz="1600" dirty="0"/>
              <a:t>披露什么？</a:t>
            </a:r>
            <a:endParaRPr lang="en-US" altLang="zh-CN" sz="1600" dirty="0"/>
          </a:p>
          <a:p>
            <a:pPr lvl="2"/>
            <a:r>
              <a:rPr lang="zh-CN" altLang="en-US" sz="1400" dirty="0"/>
              <a:t>首次披露</a:t>
            </a:r>
            <a:r>
              <a:rPr lang="en-US" altLang="zh-CN" sz="1400" dirty="0"/>
              <a:t>/</a:t>
            </a:r>
            <a:r>
              <a:rPr lang="zh-CN" altLang="en-US" sz="1400" dirty="0"/>
              <a:t>持续披露</a:t>
            </a:r>
            <a:endParaRPr lang="en-US" altLang="zh-CN" sz="1400" dirty="0"/>
          </a:p>
          <a:p>
            <a:pPr lvl="2"/>
            <a:r>
              <a:rPr lang="zh-CN" altLang="en-US" sz="1400" dirty="0"/>
              <a:t>财务信息</a:t>
            </a:r>
            <a:r>
              <a:rPr lang="en-US" altLang="zh-CN" sz="1400" dirty="0"/>
              <a:t>/</a:t>
            </a:r>
            <a:r>
              <a:rPr lang="zh-CN" altLang="en-US" sz="1400" dirty="0"/>
              <a:t>非财务信息</a:t>
            </a:r>
            <a:endParaRPr lang="en-US" altLang="zh-CN" sz="1400" dirty="0"/>
          </a:p>
          <a:p>
            <a:pPr lvl="2"/>
            <a:r>
              <a:rPr lang="zh-CN" altLang="en-US" sz="1400" dirty="0"/>
              <a:t>定期公告</a:t>
            </a:r>
            <a:r>
              <a:rPr lang="en-US" altLang="zh-CN" sz="1400" dirty="0"/>
              <a:t>/</a:t>
            </a:r>
            <a:r>
              <a:rPr lang="zh-CN" altLang="en-US" sz="1400" dirty="0"/>
              <a:t>临时公告</a:t>
            </a:r>
            <a:endParaRPr lang="en-US" altLang="zh-CN" sz="1400" dirty="0"/>
          </a:p>
          <a:p>
            <a:pPr lvl="1"/>
            <a:r>
              <a:rPr lang="zh-CN" altLang="en-US" sz="1600" dirty="0"/>
              <a:t>披露原则</a:t>
            </a:r>
            <a:endParaRPr lang="en-US" altLang="zh-CN" sz="1600" dirty="0"/>
          </a:p>
          <a:p>
            <a:endParaRPr lang="zh-CN" altLang="en-US" sz="1800" dirty="0"/>
          </a:p>
        </p:txBody>
      </p:sp>
      <p:sp>
        <p:nvSpPr>
          <p:cNvPr id="4" name="灯片编号占位符 3">
            <a:extLst>
              <a:ext uri="{FF2B5EF4-FFF2-40B4-BE49-F238E27FC236}">
                <a16:creationId xmlns:a16="http://schemas.microsoft.com/office/drawing/2014/main" id="{DDD4F63A-5F22-463F-8998-6675764284FB}"/>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39</a:t>
            </a:fld>
            <a:endParaRPr lang="zh-CN" altLang="en-US"/>
          </a:p>
        </p:txBody>
      </p:sp>
      <p:sp>
        <p:nvSpPr>
          <p:cNvPr id="8" name="文本框 7">
            <a:extLst>
              <a:ext uri="{FF2B5EF4-FFF2-40B4-BE49-F238E27FC236}">
                <a16:creationId xmlns:a16="http://schemas.microsoft.com/office/drawing/2014/main" id="{9F504759-93F2-42E5-8B12-401CD3980736}"/>
              </a:ext>
            </a:extLst>
          </p:cNvPr>
          <p:cNvSpPr txBox="1"/>
          <p:nvPr/>
        </p:nvSpPr>
        <p:spPr>
          <a:xfrm>
            <a:off x="1584783" y="4083918"/>
            <a:ext cx="6830912" cy="507831"/>
          </a:xfrm>
          <a:prstGeom prst="rect">
            <a:avLst/>
          </a:prstGeom>
          <a:noFill/>
        </p:spPr>
        <p:txBody>
          <a:bodyPr wrap="square">
            <a:spAutoFit/>
          </a:bodyPr>
          <a:lstStyle/>
          <a:p>
            <a:r>
              <a:rPr lang="zh-CN" altLang="en-US" sz="1350" dirty="0">
                <a:solidFill>
                  <a:schemeClr val="accent1"/>
                </a:solidFill>
                <a:latin typeface="华文新魏" panose="02010800040101010101" pitchFamily="2" charset="-122"/>
                <a:ea typeface="华文新魏" panose="02010800040101010101" pitchFamily="2" charset="-122"/>
              </a:rPr>
              <a:t>从“白马”“明星”到“垃圾股”，有时只隔着一份“掺水”的公告、“美颜”的财报。此类公司破坏的是信息披露的基本制度。</a:t>
            </a:r>
          </a:p>
        </p:txBody>
      </p:sp>
    </p:spTree>
    <p:extLst>
      <p:ext uri="{BB962C8B-B14F-4D97-AF65-F5344CB8AC3E}">
        <p14:creationId xmlns:p14="http://schemas.microsoft.com/office/powerpoint/2010/main" val="259563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05978"/>
            <a:ext cx="5600700" cy="529568"/>
          </a:xfrm>
        </p:spPr>
        <p:txBody>
          <a:bodyPr>
            <a:normAutofit fontScale="90000"/>
          </a:bodyPr>
          <a:lstStyle/>
          <a:p>
            <a:pPr algn="ctr"/>
            <a:r>
              <a:rPr lang="zh-CN" altLang="en-US" dirty="0"/>
              <a:t>本讲框架</a:t>
            </a:r>
          </a:p>
        </p:txBody>
      </p:sp>
      <p:sp>
        <p:nvSpPr>
          <p:cNvPr id="3" name="内容占位符 2"/>
          <p:cNvSpPr>
            <a:spLocks noGrp="1"/>
          </p:cNvSpPr>
          <p:nvPr>
            <p:ph sz="quarter" idx="1"/>
          </p:nvPr>
        </p:nvSpPr>
        <p:spPr>
          <a:xfrm>
            <a:off x="755576" y="1248211"/>
            <a:ext cx="5600700" cy="3607253"/>
          </a:xfrm>
        </p:spPr>
        <p:txBody>
          <a:bodyPr>
            <a:normAutofit/>
          </a:bodyPr>
          <a:lstStyle/>
          <a:p>
            <a:r>
              <a:rPr lang="zh-CN" altLang="en-US" sz="2000" dirty="0"/>
              <a:t>财报基础</a:t>
            </a:r>
            <a:endParaRPr lang="en-US" altLang="zh-CN" sz="2000" dirty="0"/>
          </a:p>
          <a:p>
            <a:r>
              <a:rPr lang="zh-CN" altLang="en-US" sz="2000" dirty="0"/>
              <a:t>什么是信息披露？</a:t>
            </a:r>
            <a:endParaRPr lang="en-US" altLang="zh-CN" sz="2000" dirty="0"/>
          </a:p>
          <a:p>
            <a:r>
              <a:rPr lang="zh-CN" altLang="en-US" sz="2000" dirty="0"/>
              <a:t>为什么要披露？</a:t>
            </a:r>
            <a:endParaRPr lang="en-US" altLang="zh-CN" sz="2000" dirty="0"/>
          </a:p>
          <a:p>
            <a:r>
              <a:rPr lang="zh-CN" altLang="en-US" sz="2000" dirty="0"/>
              <a:t>谁来披露？</a:t>
            </a:r>
            <a:endParaRPr lang="en-US" altLang="zh-CN" sz="2000" dirty="0"/>
          </a:p>
          <a:p>
            <a:r>
              <a:rPr lang="zh-CN" altLang="en-US" sz="2000" dirty="0"/>
              <a:t>披露什么？</a:t>
            </a:r>
            <a:endParaRPr lang="en-US" altLang="zh-CN" sz="2000" dirty="0"/>
          </a:p>
          <a:p>
            <a:r>
              <a:rPr lang="zh-CN" altLang="en-US" sz="2000" dirty="0"/>
              <a:t>怎么披露？</a:t>
            </a:r>
            <a:endParaRPr lang="en-US" altLang="zh-CN" sz="2000" dirty="0"/>
          </a:p>
          <a:p>
            <a:r>
              <a:rPr lang="zh-CN" altLang="en-US" sz="2000" dirty="0"/>
              <a:t>披露在哪儿？</a:t>
            </a:r>
          </a:p>
        </p:txBody>
      </p:sp>
      <p:sp>
        <p:nvSpPr>
          <p:cNvPr id="4" name="灯片编号占位符 3">
            <a:extLst>
              <a:ext uri="{FF2B5EF4-FFF2-40B4-BE49-F238E27FC236}">
                <a16:creationId xmlns:a16="http://schemas.microsoft.com/office/drawing/2014/main" id="{F39DFB95-35A4-4525-A923-7F64303D828D}"/>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4</a:t>
            </a:fld>
            <a:endParaRPr lang="zh-CN" altLang="en-US"/>
          </a:p>
        </p:txBody>
      </p:sp>
      <p:pic>
        <p:nvPicPr>
          <p:cNvPr id="5" name="图片 4">
            <a:extLst>
              <a:ext uri="{FF2B5EF4-FFF2-40B4-BE49-F238E27FC236}">
                <a16:creationId xmlns:a16="http://schemas.microsoft.com/office/drawing/2014/main" id="{3302EF33-81C4-4C30-9814-D373F9EDF3E4}"/>
              </a:ext>
            </a:extLst>
          </p:cNvPr>
          <p:cNvPicPr>
            <a:picLocks noChangeAspect="1"/>
          </p:cNvPicPr>
          <p:nvPr/>
        </p:nvPicPr>
        <p:blipFill>
          <a:blip r:embed="rId3"/>
          <a:stretch>
            <a:fillRect/>
          </a:stretch>
        </p:blipFill>
        <p:spPr>
          <a:xfrm>
            <a:off x="179512" y="16899"/>
            <a:ext cx="1772115" cy="1042233"/>
          </a:xfrm>
          <a:prstGeom prst="rect">
            <a:avLst/>
          </a:prstGeom>
        </p:spPr>
      </p:pic>
      <p:pic>
        <p:nvPicPr>
          <p:cNvPr id="13" name="图片 12">
            <a:extLst>
              <a:ext uri="{FF2B5EF4-FFF2-40B4-BE49-F238E27FC236}">
                <a16:creationId xmlns:a16="http://schemas.microsoft.com/office/drawing/2014/main" id="{DD2EE741-05BE-4693-828A-C9197DB55A36}"/>
              </a:ext>
            </a:extLst>
          </p:cNvPr>
          <p:cNvPicPr>
            <a:picLocks noChangeAspect="1"/>
          </p:cNvPicPr>
          <p:nvPr/>
        </p:nvPicPr>
        <p:blipFill>
          <a:blip r:embed="rId4"/>
          <a:stretch>
            <a:fillRect/>
          </a:stretch>
        </p:blipFill>
        <p:spPr>
          <a:xfrm>
            <a:off x="3275856" y="1290485"/>
            <a:ext cx="3348372" cy="2562530"/>
          </a:xfrm>
          <a:prstGeom prst="rect">
            <a:avLst/>
          </a:prstGeom>
        </p:spPr>
      </p:pic>
    </p:spTree>
    <p:custDataLst>
      <p:tags r:id="rId1"/>
    </p:custDataLst>
    <p:extLst>
      <p:ext uri="{BB962C8B-B14F-4D97-AF65-F5344CB8AC3E}">
        <p14:creationId xmlns:p14="http://schemas.microsoft.com/office/powerpoint/2010/main" val="251225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9">
            <a:extLst>
              <a:ext uri="{FF2B5EF4-FFF2-40B4-BE49-F238E27FC236}">
                <a16:creationId xmlns:a16="http://schemas.microsoft.com/office/drawing/2014/main" id="{A6488E52-0815-469B-8CDE-BD1FD2ABA21C}"/>
              </a:ext>
            </a:extLst>
          </p:cNvPr>
          <p:cNvSpPr txBox="1">
            <a:spLocks noChangeArrowheads="1"/>
          </p:cNvSpPr>
          <p:nvPr/>
        </p:nvSpPr>
        <p:spPr bwMode="gray">
          <a:xfrm>
            <a:off x="3104904" y="290973"/>
            <a:ext cx="4068451" cy="748346"/>
          </a:xfrm>
          <a:prstGeom prst="rect">
            <a:avLst/>
          </a:prstGeom>
          <a:noFill/>
          <a:ln>
            <a:noFill/>
          </a:ln>
        </p:spPr>
        <p:txBody>
          <a:bodyPr wrap="square">
            <a:spAutoFit/>
          </a:bodyPr>
          <a:lstStyle>
            <a:lvl1pPr>
              <a:defRPr>
                <a:solidFill>
                  <a:srgbClr val="FFCC99"/>
                </a:solidFill>
                <a:latin typeface="华文中宋" panose="02010600040101010101" pitchFamily="2" charset="-122"/>
                <a:ea typeface="华文中宋" panose="02010600040101010101" pitchFamily="2" charset="-122"/>
              </a:defRPr>
            </a:lvl1pPr>
            <a:lvl2pPr marL="742950" indent="-285750">
              <a:defRPr>
                <a:solidFill>
                  <a:srgbClr val="FFCC99"/>
                </a:solidFill>
                <a:latin typeface="华文中宋" panose="02010600040101010101" pitchFamily="2" charset="-122"/>
                <a:ea typeface="华文中宋" panose="02010600040101010101" pitchFamily="2" charset="-122"/>
              </a:defRPr>
            </a:lvl2pPr>
            <a:lvl3pPr marL="1143000" indent="-228600">
              <a:defRPr>
                <a:solidFill>
                  <a:srgbClr val="FFCC99"/>
                </a:solidFill>
                <a:latin typeface="华文中宋" panose="02010600040101010101" pitchFamily="2" charset="-122"/>
                <a:ea typeface="华文中宋" panose="02010600040101010101" pitchFamily="2" charset="-122"/>
              </a:defRPr>
            </a:lvl3pPr>
            <a:lvl4pPr marL="1600200" indent="-228600">
              <a:defRPr>
                <a:solidFill>
                  <a:srgbClr val="FFCC99"/>
                </a:solidFill>
                <a:latin typeface="华文中宋" panose="02010600040101010101" pitchFamily="2" charset="-122"/>
                <a:ea typeface="华文中宋" panose="02010600040101010101" pitchFamily="2" charset="-122"/>
              </a:defRPr>
            </a:lvl4pPr>
            <a:lvl5pPr marL="2057400" indent="-228600">
              <a:defRPr>
                <a:solidFill>
                  <a:srgbClr val="FFCC99"/>
                </a:solidFill>
                <a:latin typeface="华文中宋" panose="02010600040101010101" pitchFamily="2" charset="-122"/>
                <a:ea typeface="华文中宋" panose="02010600040101010101" pitchFamily="2" charset="-122"/>
              </a:defRPr>
            </a:lvl5pPr>
            <a:lvl6pPr marL="25146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6pPr>
            <a:lvl7pPr marL="29718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7pPr>
            <a:lvl8pPr marL="34290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8pPr>
            <a:lvl9pPr marL="38862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9pPr>
          </a:lstStyle>
          <a:p>
            <a:pPr>
              <a:defRPr/>
            </a:pPr>
            <a:r>
              <a:rPr lang="zh-CN" altLang="en-US"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第一节 财报基础</a:t>
            </a:r>
            <a:endParaRPr lang="zh-CN" altLang="zh-CN"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endParaRPr lang="en-US" altLang="zh-CN" sz="1463" b="1" spc="127" dirty="0">
              <a:solidFill>
                <a:srgbClr val="FFFF00"/>
              </a:solidFill>
              <a:latin typeface="微软雅黑" panose="020B0503020204020204" pitchFamily="34" charset="-122"/>
              <a:ea typeface="微软雅黑" panose="020B0503020204020204" pitchFamily="34" charset="-122"/>
            </a:endParaRPr>
          </a:p>
        </p:txBody>
      </p:sp>
      <p:grpSp>
        <p:nvGrpSpPr>
          <p:cNvPr id="3" name="组合 5">
            <a:extLst>
              <a:ext uri="{FF2B5EF4-FFF2-40B4-BE49-F238E27FC236}">
                <a16:creationId xmlns:a16="http://schemas.microsoft.com/office/drawing/2014/main" id="{58368166-E4DF-43EB-9149-B616BFD3EB62}"/>
              </a:ext>
            </a:extLst>
          </p:cNvPr>
          <p:cNvGrpSpPr>
            <a:grpSpLocks/>
          </p:cNvGrpSpPr>
          <p:nvPr/>
        </p:nvGrpSpPr>
        <p:grpSpPr bwMode="auto">
          <a:xfrm>
            <a:off x="1268489" y="1652025"/>
            <a:ext cx="2547641" cy="331292"/>
            <a:chOff x="3597933" y="1073197"/>
            <a:chExt cx="4529208" cy="588865"/>
          </a:xfrm>
        </p:grpSpPr>
        <p:sp>
          <p:nvSpPr>
            <p:cNvPr id="14" name="文本框 8">
              <a:extLst>
                <a:ext uri="{FF2B5EF4-FFF2-40B4-BE49-F238E27FC236}">
                  <a16:creationId xmlns:a16="http://schemas.microsoft.com/office/drawing/2014/main" id="{C33E037C-48BE-4AB9-B4A8-A916501DA851}"/>
                </a:ext>
              </a:extLst>
            </p:cNvPr>
            <p:cNvSpPr txBox="1"/>
            <p:nvPr/>
          </p:nvSpPr>
          <p:spPr>
            <a:xfrm>
              <a:off x="3940838" y="1073197"/>
              <a:ext cx="4186303" cy="576131"/>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350" b="1" dirty="0">
                  <a:latin typeface="黑体" panose="02010609060101010101" pitchFamily="49" charset="-122"/>
                  <a:ea typeface="黑体" panose="02010609060101010101" pitchFamily="49" charset="-122"/>
                </a:rPr>
                <a:t>资产负债表</a:t>
              </a:r>
              <a:endParaRPr lang="zh-CN" altLang="en-US" sz="1350" dirty="0">
                <a:latin typeface="黑体" panose="02010609060101010101" pitchFamily="49" charset="-122"/>
                <a:ea typeface="黑体" panose="02010609060101010101" pitchFamily="49" charset="-122"/>
              </a:endParaRPr>
            </a:p>
          </p:txBody>
        </p:sp>
        <p:sp>
          <p:nvSpPr>
            <p:cNvPr id="15" name="Freeform 12">
              <a:extLst>
                <a:ext uri="{FF2B5EF4-FFF2-40B4-BE49-F238E27FC236}">
                  <a16:creationId xmlns:a16="http://schemas.microsoft.com/office/drawing/2014/main" id="{1DB001B6-8C08-476E-9713-25618E79582B}"/>
                </a:ext>
              </a:extLst>
            </p:cNvPr>
            <p:cNvSpPr/>
            <p:nvPr/>
          </p:nvSpPr>
          <p:spPr bwMode="auto">
            <a:xfrm flipH="1">
              <a:off x="3597933" y="1093832"/>
              <a:ext cx="325443" cy="568230"/>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1"/>
            </a:solidFill>
            <a:ln>
              <a:noFill/>
            </a:ln>
          </p:spPr>
          <p:txBody>
            <a:bodyPr anchor="b"/>
            <a:lstStyle/>
            <a:p>
              <a:pPr algn="ctr">
                <a:defRPr/>
              </a:pPr>
              <a:r>
                <a:rPr lang="en-US" altLang="zh-CN" sz="1013" kern="0" dirty="0">
                  <a:solidFill>
                    <a:srgbClr val="FFFFFF"/>
                  </a:solidFill>
                </a:rPr>
                <a:t>1</a:t>
              </a:r>
              <a:endParaRPr lang="zh-CN" altLang="en-US" sz="1013" kern="0" dirty="0">
                <a:solidFill>
                  <a:srgbClr val="FFFFFF"/>
                </a:solidFill>
              </a:endParaRPr>
            </a:p>
          </p:txBody>
        </p:sp>
      </p:grpSp>
      <p:grpSp>
        <p:nvGrpSpPr>
          <p:cNvPr id="4" name="组合 29">
            <a:extLst>
              <a:ext uri="{FF2B5EF4-FFF2-40B4-BE49-F238E27FC236}">
                <a16:creationId xmlns:a16="http://schemas.microsoft.com/office/drawing/2014/main" id="{6E6723CE-88F4-4F69-92DB-4DE608BF55F7}"/>
              </a:ext>
            </a:extLst>
          </p:cNvPr>
          <p:cNvGrpSpPr>
            <a:grpSpLocks/>
          </p:cNvGrpSpPr>
          <p:nvPr/>
        </p:nvGrpSpPr>
        <p:grpSpPr bwMode="auto">
          <a:xfrm>
            <a:off x="1268489" y="3045057"/>
            <a:ext cx="2558356" cy="379492"/>
            <a:chOff x="3579295" y="3549450"/>
            <a:chExt cx="4547846" cy="672946"/>
          </a:xfrm>
        </p:grpSpPr>
        <p:sp>
          <p:nvSpPr>
            <p:cNvPr id="12" name="Freeform 12">
              <a:extLst>
                <a:ext uri="{FF2B5EF4-FFF2-40B4-BE49-F238E27FC236}">
                  <a16:creationId xmlns:a16="http://schemas.microsoft.com/office/drawing/2014/main" id="{F3FAE386-A6F2-49FB-8669-B55FAB38D0D0}"/>
                </a:ext>
              </a:extLst>
            </p:cNvPr>
            <p:cNvSpPr/>
            <p:nvPr/>
          </p:nvSpPr>
          <p:spPr bwMode="auto">
            <a:xfrm flipH="1">
              <a:off x="3579295" y="3549450"/>
              <a:ext cx="325414" cy="568471"/>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1">
                <a:alpha val="70000"/>
              </a:schemeClr>
            </a:solidFill>
            <a:ln>
              <a:noFill/>
            </a:ln>
          </p:spPr>
          <p:txBody>
            <a:bodyPr anchor="b"/>
            <a:lstStyle/>
            <a:p>
              <a:pPr algn="ctr">
                <a:defRPr/>
              </a:pPr>
              <a:r>
                <a:rPr lang="en-US" altLang="zh-CN" sz="1013" kern="0" dirty="0">
                  <a:solidFill>
                    <a:srgbClr val="FFFFFF"/>
                  </a:solidFill>
                </a:rPr>
                <a:t>4</a:t>
              </a:r>
              <a:endParaRPr lang="zh-CN" altLang="en-US" sz="1013" kern="0" dirty="0">
                <a:solidFill>
                  <a:srgbClr val="FFFFFF"/>
                </a:solidFill>
              </a:endParaRPr>
            </a:p>
          </p:txBody>
        </p:sp>
        <p:sp>
          <p:nvSpPr>
            <p:cNvPr id="13" name="文本框 8">
              <a:extLst>
                <a:ext uri="{FF2B5EF4-FFF2-40B4-BE49-F238E27FC236}">
                  <a16:creationId xmlns:a16="http://schemas.microsoft.com/office/drawing/2014/main" id="{5A8D368B-C050-42EB-BB0A-B30BC5A4FE52}"/>
                </a:ext>
              </a:extLst>
            </p:cNvPr>
            <p:cNvSpPr txBox="1"/>
            <p:nvPr/>
          </p:nvSpPr>
          <p:spPr>
            <a:xfrm>
              <a:off x="3941218" y="3647626"/>
              <a:ext cx="4185923" cy="57477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350" b="1" dirty="0">
                  <a:latin typeface="黑体" panose="02010609060101010101" pitchFamily="49" charset="-122"/>
                  <a:ea typeface="黑体" panose="02010609060101010101" pitchFamily="49" charset="-122"/>
                </a:rPr>
                <a:t>所有者（股东）权益变动表</a:t>
              </a:r>
              <a:endParaRPr lang="zh-CN" altLang="en-US" sz="1350" dirty="0">
                <a:latin typeface="黑体" panose="02010609060101010101" pitchFamily="49" charset="-122"/>
                <a:ea typeface="黑体" panose="02010609060101010101" pitchFamily="49" charset="-122"/>
              </a:endParaRPr>
            </a:p>
          </p:txBody>
        </p:sp>
      </p:grpSp>
      <p:grpSp>
        <p:nvGrpSpPr>
          <p:cNvPr id="5" name="组合 28">
            <a:extLst>
              <a:ext uri="{FF2B5EF4-FFF2-40B4-BE49-F238E27FC236}">
                <a16:creationId xmlns:a16="http://schemas.microsoft.com/office/drawing/2014/main" id="{0F2AA760-1CBF-4FF9-8A8B-A9F8CEC12251}"/>
              </a:ext>
            </a:extLst>
          </p:cNvPr>
          <p:cNvGrpSpPr>
            <a:grpSpLocks/>
          </p:cNvGrpSpPr>
          <p:nvPr/>
        </p:nvGrpSpPr>
        <p:grpSpPr bwMode="auto">
          <a:xfrm>
            <a:off x="1268489" y="2591428"/>
            <a:ext cx="2579787" cy="389315"/>
            <a:chOff x="3541216" y="2743001"/>
            <a:chExt cx="4585925" cy="691649"/>
          </a:xfrm>
        </p:grpSpPr>
        <p:sp>
          <p:nvSpPr>
            <p:cNvPr id="16" name="Freeform 12">
              <a:extLst>
                <a:ext uri="{FF2B5EF4-FFF2-40B4-BE49-F238E27FC236}">
                  <a16:creationId xmlns:a16="http://schemas.microsoft.com/office/drawing/2014/main" id="{CAEEA341-CA74-4703-BE7C-D8C2DA809555}"/>
                </a:ext>
              </a:extLst>
            </p:cNvPr>
            <p:cNvSpPr/>
            <p:nvPr/>
          </p:nvSpPr>
          <p:spPr bwMode="auto">
            <a:xfrm flipH="1">
              <a:off x="3541216" y="2743001"/>
              <a:ext cx="325412" cy="567942"/>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1">
                <a:alpha val="80000"/>
              </a:schemeClr>
            </a:solidFill>
            <a:ln>
              <a:noFill/>
            </a:ln>
          </p:spPr>
          <p:txBody>
            <a:bodyPr anchor="b"/>
            <a:lstStyle/>
            <a:p>
              <a:pPr algn="ctr">
                <a:defRPr/>
              </a:pPr>
              <a:r>
                <a:rPr lang="en-US" altLang="zh-CN" sz="1013" kern="0" dirty="0">
                  <a:solidFill>
                    <a:srgbClr val="FFFFFF"/>
                  </a:solidFill>
                </a:rPr>
                <a:t>3</a:t>
              </a:r>
              <a:endParaRPr lang="zh-CN" altLang="en-US" sz="1013" kern="0" dirty="0">
                <a:solidFill>
                  <a:srgbClr val="FFFFFF"/>
                </a:solidFill>
              </a:endParaRPr>
            </a:p>
          </p:txBody>
        </p:sp>
        <p:sp>
          <p:nvSpPr>
            <p:cNvPr id="17" name="文本框 8">
              <a:extLst>
                <a:ext uri="{FF2B5EF4-FFF2-40B4-BE49-F238E27FC236}">
                  <a16:creationId xmlns:a16="http://schemas.microsoft.com/office/drawing/2014/main" id="{D52CD5A2-0505-4F91-911F-8BAC64ADA1EE}"/>
                </a:ext>
              </a:extLst>
            </p:cNvPr>
            <p:cNvSpPr txBox="1"/>
            <p:nvPr/>
          </p:nvSpPr>
          <p:spPr>
            <a:xfrm>
              <a:off x="3941234" y="2858811"/>
              <a:ext cx="4185907" cy="575839"/>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350" b="1" dirty="0">
                  <a:latin typeface="黑体" panose="02010609060101010101" pitchFamily="49" charset="-122"/>
                  <a:ea typeface="黑体" panose="02010609060101010101" pitchFamily="49" charset="-122"/>
                </a:rPr>
                <a:t>现金流量表</a:t>
              </a:r>
              <a:endParaRPr lang="zh-CN" altLang="en-US" sz="1350" dirty="0">
                <a:latin typeface="黑体" panose="02010609060101010101" pitchFamily="49" charset="-122"/>
                <a:ea typeface="黑体" panose="02010609060101010101" pitchFamily="49" charset="-122"/>
              </a:endParaRPr>
            </a:p>
          </p:txBody>
        </p:sp>
      </p:grpSp>
      <p:grpSp>
        <p:nvGrpSpPr>
          <p:cNvPr id="6" name="组合 30">
            <a:extLst>
              <a:ext uri="{FF2B5EF4-FFF2-40B4-BE49-F238E27FC236}">
                <a16:creationId xmlns:a16="http://schemas.microsoft.com/office/drawing/2014/main" id="{DA7860A6-6A56-4870-9C4E-2DA888FCC981}"/>
              </a:ext>
            </a:extLst>
          </p:cNvPr>
          <p:cNvGrpSpPr>
            <a:grpSpLocks/>
          </p:cNvGrpSpPr>
          <p:nvPr/>
        </p:nvGrpSpPr>
        <p:grpSpPr bwMode="auto">
          <a:xfrm>
            <a:off x="1261346" y="2105654"/>
            <a:ext cx="2554784" cy="379492"/>
            <a:chOff x="3585760" y="1879648"/>
            <a:chExt cx="4541381" cy="672946"/>
          </a:xfrm>
        </p:grpSpPr>
        <p:sp>
          <p:nvSpPr>
            <p:cNvPr id="32" name="Freeform 12">
              <a:extLst>
                <a:ext uri="{FF2B5EF4-FFF2-40B4-BE49-F238E27FC236}">
                  <a16:creationId xmlns:a16="http://schemas.microsoft.com/office/drawing/2014/main" id="{3E53A3FA-FF21-42DF-A9C7-38349A9377C8}"/>
                </a:ext>
              </a:extLst>
            </p:cNvPr>
            <p:cNvSpPr/>
            <p:nvPr/>
          </p:nvSpPr>
          <p:spPr bwMode="auto">
            <a:xfrm flipH="1">
              <a:off x="3585760" y="1879648"/>
              <a:ext cx="325405" cy="568471"/>
            </a:xfrm>
            <a:custGeom>
              <a:avLst/>
              <a:gdLst>
                <a:gd name="T0" fmla="*/ 9 w 9"/>
                <a:gd name="T1" fmla="*/ 11 h 16"/>
                <a:gd name="T2" fmla="*/ 4 w 9"/>
                <a:gd name="T3" fmla="*/ 16 h 16"/>
                <a:gd name="T4" fmla="*/ 0 w 9"/>
                <a:gd name="T5" fmla="*/ 11 h 16"/>
                <a:gd name="T6" fmla="*/ 4 w 9"/>
                <a:gd name="T7" fmla="*/ 0 h 16"/>
                <a:gd name="T8" fmla="*/ 9 w 9"/>
                <a:gd name="T9" fmla="*/ 11 h 16"/>
              </a:gdLst>
              <a:ahLst/>
              <a:cxnLst>
                <a:cxn ang="0">
                  <a:pos x="T0" y="T1"/>
                </a:cxn>
                <a:cxn ang="0">
                  <a:pos x="T2" y="T3"/>
                </a:cxn>
                <a:cxn ang="0">
                  <a:pos x="T4" y="T5"/>
                </a:cxn>
                <a:cxn ang="0">
                  <a:pos x="T6" y="T7"/>
                </a:cxn>
                <a:cxn ang="0">
                  <a:pos x="T8" y="T9"/>
                </a:cxn>
              </a:cxnLst>
              <a:rect l="0" t="0" r="r" b="b"/>
              <a:pathLst>
                <a:path w="9" h="16">
                  <a:moveTo>
                    <a:pt x="9" y="11"/>
                  </a:moveTo>
                  <a:cubicBezTo>
                    <a:pt x="9" y="14"/>
                    <a:pt x="7" y="16"/>
                    <a:pt x="4" y="16"/>
                  </a:cubicBezTo>
                  <a:cubicBezTo>
                    <a:pt x="1" y="16"/>
                    <a:pt x="0" y="14"/>
                    <a:pt x="0" y="11"/>
                  </a:cubicBezTo>
                  <a:cubicBezTo>
                    <a:pt x="0" y="8"/>
                    <a:pt x="4" y="5"/>
                    <a:pt x="4" y="0"/>
                  </a:cubicBezTo>
                  <a:cubicBezTo>
                    <a:pt x="5" y="4"/>
                    <a:pt x="9" y="8"/>
                    <a:pt x="9" y="11"/>
                  </a:cubicBezTo>
                  <a:close/>
                </a:path>
              </a:pathLst>
            </a:custGeom>
            <a:solidFill>
              <a:schemeClr val="accent1">
                <a:alpha val="90000"/>
              </a:schemeClr>
            </a:solidFill>
            <a:ln>
              <a:noFill/>
            </a:ln>
          </p:spPr>
          <p:txBody>
            <a:bodyPr anchor="b"/>
            <a:lstStyle/>
            <a:p>
              <a:pPr algn="ctr">
                <a:defRPr/>
              </a:pPr>
              <a:r>
                <a:rPr lang="en-US" altLang="zh-CN" sz="1013" kern="0" dirty="0">
                  <a:solidFill>
                    <a:srgbClr val="FFFFFF"/>
                  </a:solidFill>
                </a:rPr>
                <a:t>2</a:t>
              </a:r>
              <a:endParaRPr lang="zh-CN" altLang="en-US" sz="1013" kern="0" dirty="0">
                <a:solidFill>
                  <a:srgbClr val="FFFFFF"/>
                </a:solidFill>
              </a:endParaRPr>
            </a:p>
          </p:txBody>
        </p:sp>
        <p:sp>
          <p:nvSpPr>
            <p:cNvPr id="33" name="文本框 8">
              <a:extLst>
                <a:ext uri="{FF2B5EF4-FFF2-40B4-BE49-F238E27FC236}">
                  <a16:creationId xmlns:a16="http://schemas.microsoft.com/office/drawing/2014/main" id="{D6AD06F7-7D7F-4BE0-AE49-E2C4F3B912F4}"/>
                </a:ext>
              </a:extLst>
            </p:cNvPr>
            <p:cNvSpPr txBox="1"/>
            <p:nvPr/>
          </p:nvSpPr>
          <p:spPr>
            <a:xfrm>
              <a:off x="3941324" y="1977824"/>
              <a:ext cx="4185817" cy="57477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350" b="1" dirty="0">
                  <a:latin typeface="黑体" panose="02010609060101010101" pitchFamily="49" charset="-122"/>
                  <a:ea typeface="黑体" panose="02010609060101010101" pitchFamily="49" charset="-122"/>
                </a:rPr>
                <a:t>利润表</a:t>
              </a:r>
            </a:p>
          </p:txBody>
        </p:sp>
      </p:grpSp>
      <p:sp>
        <p:nvSpPr>
          <p:cNvPr id="13321" name="文本框 33">
            <a:extLst>
              <a:ext uri="{FF2B5EF4-FFF2-40B4-BE49-F238E27FC236}">
                <a16:creationId xmlns:a16="http://schemas.microsoft.com/office/drawing/2014/main" id="{EE7DEF07-730C-4DED-A902-AE707505CAD3}"/>
              </a:ext>
            </a:extLst>
          </p:cNvPr>
          <p:cNvSpPr txBox="1">
            <a:spLocks noChangeArrowheads="1"/>
          </p:cNvSpPr>
          <p:nvPr/>
        </p:nvSpPr>
        <p:spPr bwMode="auto">
          <a:xfrm>
            <a:off x="1187624" y="1203598"/>
            <a:ext cx="2288679"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575" b="1" noProof="1">
                <a:solidFill>
                  <a:schemeClr val="accent1"/>
                </a:solidFill>
                <a:latin typeface="黑体" panose="02010609060101010101" pitchFamily="49" charset="-122"/>
                <a:ea typeface="黑体" panose="02010609060101010101" pitchFamily="49" charset="-122"/>
              </a:rPr>
              <a:t>1</a:t>
            </a:r>
            <a:r>
              <a:rPr lang="zh-CN" altLang="en-US" sz="1575" b="1" noProof="1">
                <a:solidFill>
                  <a:schemeClr val="accent1"/>
                </a:solidFill>
                <a:latin typeface="黑体" panose="02010609060101010101" pitchFamily="49" charset="-122"/>
                <a:ea typeface="黑体" panose="02010609060101010101" pitchFamily="49" charset="-122"/>
              </a:rPr>
              <a:t>、基本财务报表</a:t>
            </a:r>
          </a:p>
        </p:txBody>
      </p:sp>
      <p:sp>
        <p:nvSpPr>
          <p:cNvPr id="18" name="文本框 1">
            <a:extLst>
              <a:ext uri="{FF2B5EF4-FFF2-40B4-BE49-F238E27FC236}">
                <a16:creationId xmlns:a16="http://schemas.microsoft.com/office/drawing/2014/main" id="{73A70C0D-68D9-422E-A640-EB94DA702087}"/>
              </a:ext>
            </a:extLst>
          </p:cNvPr>
          <p:cNvSpPr txBox="1">
            <a:spLocks noChangeArrowheads="1"/>
          </p:cNvSpPr>
          <p:nvPr/>
        </p:nvSpPr>
        <p:spPr bwMode="auto">
          <a:xfrm>
            <a:off x="4780490" y="1249785"/>
            <a:ext cx="183620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575" b="1" noProof="1">
                <a:solidFill>
                  <a:schemeClr val="accent1"/>
                </a:solidFill>
                <a:latin typeface="黑体" panose="02010609060101010101" pitchFamily="49" charset="-122"/>
                <a:ea typeface="黑体" panose="02010609060101010101" pitchFamily="49" charset="-122"/>
              </a:rPr>
              <a:t>2</a:t>
            </a:r>
            <a:r>
              <a:rPr lang="zh-CN" altLang="en-US" sz="1575" b="1" noProof="1">
                <a:solidFill>
                  <a:schemeClr val="accent1"/>
                </a:solidFill>
                <a:latin typeface="黑体" panose="02010609060101010101" pitchFamily="49" charset="-122"/>
                <a:ea typeface="黑体" panose="02010609060101010101" pitchFamily="49" charset="-122"/>
              </a:rPr>
              <a:t>、报表附注</a:t>
            </a:r>
          </a:p>
        </p:txBody>
      </p:sp>
      <p:sp>
        <p:nvSpPr>
          <p:cNvPr id="19" name="文本框 2">
            <a:extLst>
              <a:ext uri="{FF2B5EF4-FFF2-40B4-BE49-F238E27FC236}">
                <a16:creationId xmlns:a16="http://schemas.microsoft.com/office/drawing/2014/main" id="{33048528-7140-4E0E-AA63-402A66B1587F}"/>
              </a:ext>
            </a:extLst>
          </p:cNvPr>
          <p:cNvSpPr txBox="1">
            <a:spLocks noChangeArrowheads="1"/>
          </p:cNvSpPr>
          <p:nvPr/>
        </p:nvSpPr>
        <p:spPr bwMode="auto">
          <a:xfrm>
            <a:off x="4780489" y="1634795"/>
            <a:ext cx="2437805" cy="14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38" dirty="0">
                <a:latin typeface="微软雅黑" panose="020B0503020204020204" pitchFamily="34" charset="-122"/>
                <a:ea typeface="微软雅黑" panose="020B0503020204020204" pitchFamily="34" charset="-122"/>
              </a:rPr>
              <a:t>报表附注是对报表中列示项目的</a:t>
            </a:r>
            <a:r>
              <a:rPr lang="zh-CN" altLang="en-US" sz="1238" u="sng" dirty="0">
                <a:solidFill>
                  <a:schemeClr val="accent1">
                    <a:lumMod val="75000"/>
                  </a:schemeClr>
                </a:solidFill>
                <a:latin typeface="微软雅黑" panose="020B0503020204020204" pitchFamily="34" charset="-122"/>
                <a:ea typeface="微软雅黑" panose="020B0503020204020204" pitchFamily="34" charset="-122"/>
              </a:rPr>
              <a:t>文字描述或明细资料</a:t>
            </a:r>
            <a:r>
              <a:rPr lang="zh-CN" altLang="en-US" sz="1238" dirty="0">
                <a:latin typeface="微软雅黑" panose="020B0503020204020204" pitchFamily="34" charset="-122"/>
                <a:ea typeface="微软雅黑" panose="020B0503020204020204" pitchFamily="34" charset="-122"/>
              </a:rPr>
              <a:t>，以及对未能在这些报表中列示项目所进行的</a:t>
            </a:r>
            <a:r>
              <a:rPr lang="zh-CN" altLang="en-US" sz="1238" u="sng" dirty="0">
                <a:solidFill>
                  <a:schemeClr val="accent1">
                    <a:lumMod val="75000"/>
                  </a:schemeClr>
                </a:solidFill>
                <a:latin typeface="微软雅黑" panose="020B0503020204020204" pitchFamily="34" charset="-122"/>
                <a:ea typeface="微软雅黑" panose="020B0503020204020204" pitchFamily="34" charset="-122"/>
              </a:rPr>
              <a:t>说明</a:t>
            </a:r>
            <a:r>
              <a:rPr lang="zh-CN" altLang="en-US" sz="1238" dirty="0">
                <a:latin typeface="微软雅黑" panose="020B0503020204020204" pitchFamily="34" charset="-122"/>
                <a:ea typeface="微软雅黑" panose="020B0503020204020204" pitchFamily="34" charset="-122"/>
              </a:rPr>
              <a:t>。</a:t>
            </a:r>
            <a:endParaRPr lang="en-US" altLang="zh-CN" sz="1238" dirty="0">
              <a:latin typeface="微软雅黑" panose="020B0503020204020204" pitchFamily="34" charset="-122"/>
              <a:ea typeface="微软雅黑" panose="020B0503020204020204" pitchFamily="34" charset="-122"/>
            </a:endParaRPr>
          </a:p>
          <a:p>
            <a:pPr eaLnBrk="1" hangingPunct="1">
              <a:lnSpc>
                <a:spcPct val="150000"/>
              </a:lnSpc>
            </a:pPr>
            <a:endParaRPr lang="en-US" altLang="zh-CN" sz="1238"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321"/>
                                        </p:tgtEl>
                                        <p:attrNameLst>
                                          <p:attrName>style.visibility</p:attrName>
                                        </p:attrNameLst>
                                      </p:cBhvr>
                                      <p:to>
                                        <p:strVal val="visible"/>
                                      </p:to>
                                    </p:set>
                                    <p:animEffect transition="in" filter="barn(inVertical)">
                                      <p:cBhvr>
                                        <p:cTn id="19" dur="500"/>
                                        <p:tgtEl>
                                          <p:spTgt spid="1332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9">
            <a:extLst>
              <a:ext uri="{FF2B5EF4-FFF2-40B4-BE49-F238E27FC236}">
                <a16:creationId xmlns:a16="http://schemas.microsoft.com/office/drawing/2014/main" id="{1619A784-66B4-4D41-B01B-55D2E2CDB404}"/>
              </a:ext>
            </a:extLst>
          </p:cNvPr>
          <p:cNvSpPr txBox="1">
            <a:spLocks noChangeArrowheads="1"/>
          </p:cNvSpPr>
          <p:nvPr/>
        </p:nvSpPr>
        <p:spPr bwMode="gray">
          <a:xfrm>
            <a:off x="2838644" y="243598"/>
            <a:ext cx="3520626" cy="748346"/>
          </a:xfrm>
          <a:prstGeom prst="rect">
            <a:avLst/>
          </a:prstGeom>
          <a:noFill/>
          <a:ln>
            <a:noFill/>
          </a:ln>
        </p:spPr>
        <p:txBody>
          <a:bodyPr wrap="square">
            <a:spAutoFit/>
          </a:bodyPr>
          <a:lstStyle>
            <a:lvl1pPr>
              <a:defRPr>
                <a:solidFill>
                  <a:srgbClr val="FFCC99"/>
                </a:solidFill>
                <a:latin typeface="华文中宋" panose="02010600040101010101" pitchFamily="2" charset="-122"/>
                <a:ea typeface="华文中宋" panose="02010600040101010101" pitchFamily="2" charset="-122"/>
              </a:defRPr>
            </a:lvl1pPr>
            <a:lvl2pPr marL="742950" indent="-285750">
              <a:defRPr>
                <a:solidFill>
                  <a:srgbClr val="FFCC99"/>
                </a:solidFill>
                <a:latin typeface="华文中宋" panose="02010600040101010101" pitchFamily="2" charset="-122"/>
                <a:ea typeface="华文中宋" panose="02010600040101010101" pitchFamily="2" charset="-122"/>
              </a:defRPr>
            </a:lvl2pPr>
            <a:lvl3pPr marL="1143000" indent="-228600">
              <a:defRPr>
                <a:solidFill>
                  <a:srgbClr val="FFCC99"/>
                </a:solidFill>
                <a:latin typeface="华文中宋" panose="02010600040101010101" pitchFamily="2" charset="-122"/>
                <a:ea typeface="华文中宋" panose="02010600040101010101" pitchFamily="2" charset="-122"/>
              </a:defRPr>
            </a:lvl3pPr>
            <a:lvl4pPr marL="1600200" indent="-228600">
              <a:defRPr>
                <a:solidFill>
                  <a:srgbClr val="FFCC99"/>
                </a:solidFill>
                <a:latin typeface="华文中宋" panose="02010600040101010101" pitchFamily="2" charset="-122"/>
                <a:ea typeface="华文中宋" panose="02010600040101010101" pitchFamily="2" charset="-122"/>
              </a:defRPr>
            </a:lvl4pPr>
            <a:lvl5pPr marL="2057400" indent="-228600">
              <a:defRPr>
                <a:solidFill>
                  <a:srgbClr val="FFCC99"/>
                </a:solidFill>
                <a:latin typeface="华文中宋" panose="02010600040101010101" pitchFamily="2" charset="-122"/>
                <a:ea typeface="华文中宋" panose="02010600040101010101" pitchFamily="2" charset="-122"/>
              </a:defRPr>
            </a:lvl5pPr>
            <a:lvl6pPr marL="25146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6pPr>
            <a:lvl7pPr marL="29718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7pPr>
            <a:lvl8pPr marL="34290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8pPr>
            <a:lvl9pPr marL="38862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9pPr>
          </a:lstStyle>
          <a:p>
            <a:pPr>
              <a:defRPr/>
            </a:pPr>
            <a:r>
              <a:rPr lang="zh-CN" altLang="en-US"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第一节 财报基础</a:t>
            </a:r>
            <a:endParaRPr lang="zh-CN" altLang="zh-CN"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endParaRPr lang="en-US" altLang="zh-CN" sz="1463" b="1" spc="127" dirty="0">
              <a:solidFill>
                <a:srgbClr val="FFFF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381BCBD-619D-4B77-8733-6D8C0F6D3BEE}"/>
              </a:ext>
            </a:extLst>
          </p:cNvPr>
          <p:cNvSpPr txBox="1"/>
          <p:nvPr/>
        </p:nvSpPr>
        <p:spPr>
          <a:xfrm>
            <a:off x="1061611" y="1191986"/>
            <a:ext cx="1944216" cy="323037"/>
          </a:xfrm>
          <a:prstGeom prst="rect">
            <a:avLst/>
          </a:prstGeom>
          <a:noFill/>
        </p:spPr>
        <p:txBody>
          <a:bodyPr wrap="square">
            <a:spAutoFit/>
          </a:bodyPr>
          <a:lstStyle/>
          <a:p>
            <a:pPr eaLnBrk="1" fontAlgn="auto" hangingPunct="1">
              <a:buFont typeface="Arial" panose="020B0604020202020204" pitchFamily="34" charset="0"/>
              <a:buNone/>
              <a:defRPr/>
            </a:pPr>
            <a:r>
              <a:rPr lang="zh-CN" altLang="en-US" sz="1499"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一、基本会计假设</a:t>
            </a:r>
          </a:p>
        </p:txBody>
      </p:sp>
      <p:grpSp>
        <p:nvGrpSpPr>
          <p:cNvPr id="24580" name="组合 3">
            <a:extLst>
              <a:ext uri="{FF2B5EF4-FFF2-40B4-BE49-F238E27FC236}">
                <a16:creationId xmlns:a16="http://schemas.microsoft.com/office/drawing/2014/main" id="{B86EDA59-F30E-4018-A453-2941EFEF6525}"/>
              </a:ext>
            </a:extLst>
          </p:cNvPr>
          <p:cNvGrpSpPr>
            <a:grpSpLocks/>
          </p:cNvGrpSpPr>
          <p:nvPr/>
        </p:nvGrpSpPr>
        <p:grpSpPr bwMode="auto">
          <a:xfrm>
            <a:off x="899592" y="1679484"/>
            <a:ext cx="2916324" cy="2464694"/>
            <a:chOff x="6763" y="1617"/>
            <a:chExt cx="4830" cy="5241"/>
          </a:xfrm>
        </p:grpSpPr>
        <p:grpSp>
          <p:nvGrpSpPr>
            <p:cNvPr id="24581" name="Group 10">
              <a:extLst>
                <a:ext uri="{FF2B5EF4-FFF2-40B4-BE49-F238E27FC236}">
                  <a16:creationId xmlns:a16="http://schemas.microsoft.com/office/drawing/2014/main" id="{73529830-0BCC-45E7-AB2C-C0C1EBE2E91E}"/>
                </a:ext>
              </a:extLst>
            </p:cNvPr>
            <p:cNvGrpSpPr>
              <a:grpSpLocks/>
            </p:cNvGrpSpPr>
            <p:nvPr/>
          </p:nvGrpSpPr>
          <p:grpSpPr bwMode="auto">
            <a:xfrm>
              <a:off x="6763" y="1617"/>
              <a:ext cx="4830" cy="852"/>
              <a:chOff x="0" y="0"/>
              <a:chExt cx="3581239" cy="631821"/>
            </a:xfrm>
          </p:grpSpPr>
          <p:sp>
            <p:nvSpPr>
              <p:cNvPr id="11" name="圆角矩形 18">
                <a:extLst>
                  <a:ext uri="{FF2B5EF4-FFF2-40B4-BE49-F238E27FC236}">
                    <a16:creationId xmlns:a16="http://schemas.microsoft.com/office/drawing/2014/main" id="{3FFCF86E-671D-42C8-A8E3-19C3E9084E23}"/>
                  </a:ext>
                </a:extLst>
              </p:cNvPr>
              <p:cNvSpPr>
                <a:spLocks noChangeArrowheads="1"/>
              </p:cNvSpPr>
              <p:nvPr/>
            </p:nvSpPr>
            <p:spPr bwMode="auto">
              <a:xfrm>
                <a:off x="0" y="0"/>
                <a:ext cx="3581239" cy="631821"/>
              </a:xfrm>
              <a:prstGeom prst="roundRect">
                <a:avLst>
                  <a:gd name="adj" fmla="val 19264"/>
                </a:avLst>
              </a:prstGeom>
              <a:solidFill>
                <a:srgbClr val="7F7F7F"/>
              </a:solidFill>
              <a:ln w="9525">
                <a:no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12" name="圆角矩形 19">
                <a:extLst>
                  <a:ext uri="{FF2B5EF4-FFF2-40B4-BE49-F238E27FC236}">
                    <a16:creationId xmlns:a16="http://schemas.microsoft.com/office/drawing/2014/main" id="{17F8592C-8F47-4EB3-994F-4C3D248488A9}"/>
                  </a:ext>
                </a:extLst>
              </p:cNvPr>
              <p:cNvSpPr>
                <a:spLocks noChangeArrowheads="1"/>
              </p:cNvSpPr>
              <p:nvPr/>
            </p:nvSpPr>
            <p:spPr bwMode="auto">
              <a:xfrm>
                <a:off x="23484" y="23339"/>
                <a:ext cx="3528853" cy="583476"/>
              </a:xfrm>
              <a:prstGeom prst="roundRect">
                <a:avLst>
                  <a:gd name="adj" fmla="val 16667"/>
                </a:avLst>
              </a:prstGeom>
              <a:gradFill rotWithShape="0">
                <a:gsLst>
                  <a:gs pos="0">
                    <a:srgbClr val="FFFFFF"/>
                  </a:gs>
                  <a:gs pos="46001">
                    <a:srgbClr val="FFFFFF"/>
                  </a:gs>
                  <a:gs pos="47000">
                    <a:srgbClr val="D9D9D9"/>
                  </a:gs>
                  <a:gs pos="100000">
                    <a:srgbClr val="F2F2F2"/>
                  </a:gs>
                </a:gsLst>
                <a:lin ang="5400000" scaled="1"/>
              </a:gradFill>
              <a:ln w="28575">
                <a:solidFill>
                  <a:srgbClr val="FFFFFF"/>
                </a:solid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24596" name="TextBox 20">
                <a:extLst>
                  <a:ext uri="{FF2B5EF4-FFF2-40B4-BE49-F238E27FC236}">
                    <a16:creationId xmlns:a16="http://schemas.microsoft.com/office/drawing/2014/main" id="{EE73E6F1-7F77-415A-A8B3-FF53ED8764E7}"/>
                  </a:ext>
                </a:extLst>
              </p:cNvPr>
              <p:cNvSpPr txBox="1">
                <a:spLocks noChangeArrowheads="1"/>
              </p:cNvSpPr>
              <p:nvPr/>
            </p:nvSpPr>
            <p:spPr bwMode="auto">
              <a:xfrm>
                <a:off x="444244" y="62658"/>
                <a:ext cx="3046894" cy="43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000000"/>
                    </a:solidFill>
                    <a:latin typeface="微软雅黑" panose="020B0503020204020204" pitchFamily="34" charset="-122"/>
                    <a:ea typeface="微软雅黑" panose="020B0503020204020204" pitchFamily="34" charset="-122"/>
                  </a:rPr>
                  <a:t>制约企业报表编制的基本会计假设</a:t>
                </a:r>
              </a:p>
            </p:txBody>
          </p:sp>
          <p:sp>
            <p:nvSpPr>
              <p:cNvPr id="14" name="同侧圆角矩形 21">
                <a:extLst>
                  <a:ext uri="{FF2B5EF4-FFF2-40B4-BE49-F238E27FC236}">
                    <a16:creationId xmlns:a16="http://schemas.microsoft.com/office/drawing/2014/main" id="{ACCD18C3-78C9-4F83-B65D-79078925596C}"/>
                  </a:ext>
                </a:extLst>
              </p:cNvPr>
              <p:cNvSpPr/>
              <p:nvPr/>
            </p:nvSpPr>
            <p:spPr bwMode="auto">
              <a:xfrm rot="-5400000">
                <a:off x="-55726" y="145134"/>
                <a:ext cx="546801" cy="343221"/>
              </a:xfrm>
              <a:custGeom>
                <a:avLst/>
                <a:gdLst>
                  <a:gd name="T0" fmla="*/ 85334 w 547410"/>
                  <a:gd name="T1" fmla="*/ 0 h 342900"/>
                  <a:gd name="T2" fmla="*/ 462076 w 547410"/>
                  <a:gd name="T3" fmla="*/ 0 h 342900"/>
                  <a:gd name="T4" fmla="*/ 547410 w 547410"/>
                  <a:gd name="T5" fmla="*/ 85334 h 342900"/>
                  <a:gd name="T6" fmla="*/ 547410 w 547410"/>
                  <a:gd name="T7" fmla="*/ 342900 h 342900"/>
                  <a:gd name="T8" fmla="*/ 547410 w 547410"/>
                  <a:gd name="T9" fmla="*/ 342900 h 342900"/>
                  <a:gd name="T10" fmla="*/ 0 w 547410"/>
                  <a:gd name="T11" fmla="*/ 342900 h 342900"/>
                  <a:gd name="T12" fmla="*/ 0 w 547410"/>
                  <a:gd name="T13" fmla="*/ 342900 h 342900"/>
                  <a:gd name="T14" fmla="*/ 0 w 547410"/>
                  <a:gd name="T15" fmla="*/ 85334 h 342900"/>
                  <a:gd name="T16" fmla="*/ 85334 w 547410"/>
                  <a:gd name="T17" fmla="*/ 0 h 3429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7410" h="342900">
                    <a:moveTo>
                      <a:pt x="85334" y="0"/>
                    </a:moveTo>
                    <a:lnTo>
                      <a:pt x="462076" y="0"/>
                    </a:lnTo>
                    <a:cubicBezTo>
                      <a:pt x="509205" y="0"/>
                      <a:pt x="547410" y="38205"/>
                      <a:pt x="547410" y="85334"/>
                    </a:cubicBezTo>
                    <a:lnTo>
                      <a:pt x="547410" y="342900"/>
                    </a:lnTo>
                    <a:lnTo>
                      <a:pt x="0" y="342900"/>
                    </a:lnTo>
                    <a:lnTo>
                      <a:pt x="0" y="85334"/>
                    </a:lnTo>
                    <a:cubicBezTo>
                      <a:pt x="0" y="38205"/>
                      <a:pt x="38205" y="0"/>
                      <a:pt x="85334" y="0"/>
                    </a:cubicBezTo>
                    <a:close/>
                  </a:path>
                </a:pathLst>
              </a:custGeom>
              <a:solidFill>
                <a:schemeClr val="accent1">
                  <a:lumMod val="75000"/>
                </a:schemeClr>
              </a:solidFill>
              <a:ln w="9525">
                <a:noFill/>
                <a:round/>
              </a:ln>
            </p:spPr>
            <p:txBody>
              <a:bodyPr/>
              <a:lstStyle/>
              <a:p>
                <a:pPr>
                  <a:defRPr/>
                </a:pPr>
                <a:endParaRPr lang="zh-CN" altLang="en-US" sz="1238" kern="0">
                  <a:solidFill>
                    <a:sysClr val="windowText" lastClr="000000"/>
                  </a:solidFill>
                </a:endParaRPr>
              </a:p>
            </p:txBody>
          </p:sp>
          <p:grpSp>
            <p:nvGrpSpPr>
              <p:cNvPr id="24598" name="Group 15">
                <a:extLst>
                  <a:ext uri="{FF2B5EF4-FFF2-40B4-BE49-F238E27FC236}">
                    <a16:creationId xmlns:a16="http://schemas.microsoft.com/office/drawing/2014/main" id="{F238F05D-5E0F-4997-ADBE-A82CCBF1450B}"/>
                  </a:ext>
                </a:extLst>
              </p:cNvPr>
              <p:cNvGrpSpPr>
                <a:grpSpLocks/>
              </p:cNvGrpSpPr>
              <p:nvPr/>
            </p:nvGrpSpPr>
            <p:grpSpPr bwMode="auto">
              <a:xfrm>
                <a:off x="52968" y="161498"/>
                <a:ext cx="341376" cy="365575"/>
                <a:chOff x="0" y="0"/>
                <a:chExt cx="341376" cy="365760"/>
              </a:xfrm>
            </p:grpSpPr>
            <p:pic>
              <p:nvPicPr>
                <p:cNvPr id="24599" name="L 形 22">
                  <a:extLst>
                    <a:ext uri="{FF2B5EF4-FFF2-40B4-BE49-F238E27FC236}">
                      <a16:creationId xmlns:a16="http://schemas.microsoft.com/office/drawing/2014/main" id="{BB9B00D8-260D-417B-85B9-AFCD40CB4C5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1376"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Text Box 17">
                  <a:extLst>
                    <a:ext uri="{FF2B5EF4-FFF2-40B4-BE49-F238E27FC236}">
                      <a16:creationId xmlns:a16="http://schemas.microsoft.com/office/drawing/2014/main" id="{43F36929-85F1-4515-9C44-9D8F70B26F03}"/>
                    </a:ext>
                  </a:extLst>
                </p:cNvPr>
                <p:cNvSpPr txBox="1">
                  <a:spLocks noChangeArrowheads="1"/>
                </p:cNvSpPr>
                <p:nvPr/>
              </p:nvSpPr>
              <p:spPr bwMode="auto">
                <a:xfrm rot="-8100000">
                  <a:off x="153405" y="32851"/>
                  <a:ext cx="43555" cy="16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238">
                    <a:solidFill>
                      <a:srgbClr val="000000"/>
                    </a:solidFill>
                    <a:latin typeface="时尚中黑简体"/>
                    <a:ea typeface="时尚中黑简体"/>
                    <a:cs typeface="时尚中黑简体"/>
                  </a:endParaRPr>
                </a:p>
              </p:txBody>
            </p:sp>
          </p:grpSp>
        </p:grpSp>
        <p:grpSp>
          <p:nvGrpSpPr>
            <p:cNvPr id="24582" name="组合 37">
              <a:extLst>
                <a:ext uri="{FF2B5EF4-FFF2-40B4-BE49-F238E27FC236}">
                  <a16:creationId xmlns:a16="http://schemas.microsoft.com/office/drawing/2014/main" id="{CB1E86E3-8F94-4E6C-8BDF-25AE3F22723E}"/>
                </a:ext>
              </a:extLst>
            </p:cNvPr>
            <p:cNvGrpSpPr>
              <a:grpSpLocks/>
            </p:cNvGrpSpPr>
            <p:nvPr/>
          </p:nvGrpSpPr>
          <p:grpSpPr bwMode="auto">
            <a:xfrm>
              <a:off x="6958" y="3198"/>
              <a:ext cx="3991" cy="601"/>
              <a:chOff x="4418506" y="2029876"/>
              <a:chExt cx="2534503" cy="381486"/>
            </a:xfrm>
          </p:grpSpPr>
          <p:sp>
            <p:nvSpPr>
              <p:cNvPr id="24592" name="TextBox 41">
                <a:extLst>
                  <a:ext uri="{FF2B5EF4-FFF2-40B4-BE49-F238E27FC236}">
                    <a16:creationId xmlns:a16="http://schemas.microsoft.com/office/drawing/2014/main" id="{8575D01B-98B2-4322-97DA-BDD846C2F454}"/>
                  </a:ext>
                </a:extLst>
              </p:cNvPr>
              <p:cNvSpPr txBox="1">
                <a:spLocks noChangeArrowheads="1"/>
              </p:cNvSpPr>
              <p:nvPr/>
            </p:nvSpPr>
            <p:spPr bwMode="auto">
              <a:xfrm>
                <a:off x="4472959" y="2029876"/>
                <a:ext cx="2480050" cy="381486"/>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dirty="0">
                    <a:solidFill>
                      <a:schemeClr val="bg1"/>
                    </a:solidFill>
                    <a:latin typeface="黑体" panose="02010609060101010101" pitchFamily="49" charset="-122"/>
                    <a:ea typeface="黑体" panose="02010609060101010101" pitchFamily="49" charset="-122"/>
                  </a:rPr>
                  <a:t>会计主体假设</a:t>
                </a:r>
              </a:p>
            </p:txBody>
          </p:sp>
          <p:sp>
            <p:nvSpPr>
              <p:cNvPr id="27" name="椭圆 40">
                <a:extLst>
                  <a:ext uri="{FF2B5EF4-FFF2-40B4-BE49-F238E27FC236}">
                    <a16:creationId xmlns:a16="http://schemas.microsoft.com/office/drawing/2014/main" id="{9A3A4D08-DD4B-435C-A3A6-33C416316443}"/>
                  </a:ext>
                </a:extLst>
              </p:cNvPr>
              <p:cNvSpPr>
                <a:spLocks noChangeArrowheads="1"/>
              </p:cNvSpPr>
              <p:nvPr/>
            </p:nvSpPr>
            <p:spPr bwMode="auto">
              <a:xfrm>
                <a:off x="4418506" y="2159781"/>
                <a:ext cx="170953" cy="171388"/>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24583" name="组合 38">
              <a:extLst>
                <a:ext uri="{FF2B5EF4-FFF2-40B4-BE49-F238E27FC236}">
                  <a16:creationId xmlns:a16="http://schemas.microsoft.com/office/drawing/2014/main" id="{58B9D251-339B-48C3-A5BE-44304E9F7CE5}"/>
                </a:ext>
              </a:extLst>
            </p:cNvPr>
            <p:cNvGrpSpPr>
              <a:grpSpLocks/>
            </p:cNvGrpSpPr>
            <p:nvPr/>
          </p:nvGrpSpPr>
          <p:grpSpPr bwMode="auto">
            <a:xfrm>
              <a:off x="6958" y="4218"/>
              <a:ext cx="3991" cy="601"/>
              <a:chOff x="4418506" y="2681160"/>
              <a:chExt cx="2534503" cy="381975"/>
            </a:xfrm>
          </p:grpSpPr>
          <p:sp>
            <p:nvSpPr>
              <p:cNvPr id="24590" name="TextBox 44">
                <a:extLst>
                  <a:ext uri="{FF2B5EF4-FFF2-40B4-BE49-F238E27FC236}">
                    <a16:creationId xmlns:a16="http://schemas.microsoft.com/office/drawing/2014/main" id="{63BCF4DF-A814-48DE-9DC6-8FD651679F88}"/>
                  </a:ext>
                </a:extLst>
              </p:cNvPr>
              <p:cNvSpPr txBox="1">
                <a:spLocks noChangeArrowheads="1"/>
              </p:cNvSpPr>
              <p:nvPr/>
            </p:nvSpPr>
            <p:spPr bwMode="auto">
              <a:xfrm>
                <a:off x="4472959" y="2681160"/>
                <a:ext cx="2480050" cy="381975"/>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持续经营假设</a:t>
                </a:r>
              </a:p>
            </p:txBody>
          </p:sp>
          <p:sp>
            <p:nvSpPr>
              <p:cNvPr id="29" name="椭圆 40">
                <a:extLst>
                  <a:ext uri="{FF2B5EF4-FFF2-40B4-BE49-F238E27FC236}">
                    <a16:creationId xmlns:a16="http://schemas.microsoft.com/office/drawing/2014/main" id="{52E3D11B-67C6-4B70-804F-1FD13964A13E}"/>
                  </a:ext>
                </a:extLst>
              </p:cNvPr>
              <p:cNvSpPr>
                <a:spLocks noChangeArrowheads="1"/>
              </p:cNvSpPr>
              <p:nvPr/>
            </p:nvSpPr>
            <p:spPr bwMode="auto">
              <a:xfrm>
                <a:off x="4418506" y="2810817"/>
                <a:ext cx="170953" cy="171388"/>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24584" name="组合 39">
              <a:extLst>
                <a:ext uri="{FF2B5EF4-FFF2-40B4-BE49-F238E27FC236}">
                  <a16:creationId xmlns:a16="http://schemas.microsoft.com/office/drawing/2014/main" id="{996AB952-A71B-4B8D-96D4-EE86B0B208AC}"/>
                </a:ext>
              </a:extLst>
            </p:cNvPr>
            <p:cNvGrpSpPr>
              <a:grpSpLocks/>
            </p:cNvGrpSpPr>
            <p:nvPr/>
          </p:nvGrpSpPr>
          <p:grpSpPr bwMode="auto">
            <a:xfrm>
              <a:off x="6958" y="5193"/>
              <a:ext cx="3991" cy="601"/>
              <a:chOff x="4418506" y="3298453"/>
              <a:chExt cx="2534503" cy="381677"/>
            </a:xfrm>
          </p:grpSpPr>
          <p:sp>
            <p:nvSpPr>
              <p:cNvPr id="24588" name="TextBox 47">
                <a:extLst>
                  <a:ext uri="{FF2B5EF4-FFF2-40B4-BE49-F238E27FC236}">
                    <a16:creationId xmlns:a16="http://schemas.microsoft.com/office/drawing/2014/main" id="{150948D1-EDD7-474D-9F0E-9A68A9770CA2}"/>
                  </a:ext>
                </a:extLst>
              </p:cNvPr>
              <p:cNvSpPr txBox="1">
                <a:spLocks noChangeArrowheads="1"/>
              </p:cNvSpPr>
              <p:nvPr/>
            </p:nvSpPr>
            <p:spPr bwMode="auto">
              <a:xfrm>
                <a:off x="4472959" y="3298453"/>
                <a:ext cx="2480050" cy="381677"/>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会计分期假设</a:t>
                </a:r>
              </a:p>
            </p:txBody>
          </p:sp>
          <p:sp>
            <p:nvSpPr>
              <p:cNvPr id="31" name="椭圆 40">
                <a:extLst>
                  <a:ext uri="{FF2B5EF4-FFF2-40B4-BE49-F238E27FC236}">
                    <a16:creationId xmlns:a16="http://schemas.microsoft.com/office/drawing/2014/main" id="{0DE1A318-2C8B-4E0D-AEC6-169F6E9EEDE3}"/>
                  </a:ext>
                </a:extLst>
              </p:cNvPr>
              <p:cNvSpPr>
                <a:spLocks noChangeArrowheads="1"/>
              </p:cNvSpPr>
              <p:nvPr/>
            </p:nvSpPr>
            <p:spPr bwMode="auto">
              <a:xfrm>
                <a:off x="4418506" y="3427875"/>
                <a:ext cx="170953" cy="171388"/>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24585" name="组合 40">
              <a:extLst>
                <a:ext uri="{FF2B5EF4-FFF2-40B4-BE49-F238E27FC236}">
                  <a16:creationId xmlns:a16="http://schemas.microsoft.com/office/drawing/2014/main" id="{E7C2B9F7-45FA-46FD-9E90-86BAA64674ED}"/>
                </a:ext>
              </a:extLst>
            </p:cNvPr>
            <p:cNvGrpSpPr>
              <a:grpSpLocks/>
            </p:cNvGrpSpPr>
            <p:nvPr/>
          </p:nvGrpSpPr>
          <p:grpSpPr bwMode="auto">
            <a:xfrm>
              <a:off x="6958" y="6257"/>
              <a:ext cx="3991" cy="601"/>
              <a:chOff x="4418506" y="3976932"/>
              <a:chExt cx="2534503" cy="381955"/>
            </a:xfrm>
          </p:grpSpPr>
          <p:sp>
            <p:nvSpPr>
              <p:cNvPr id="24586" name="TextBox 50">
                <a:extLst>
                  <a:ext uri="{FF2B5EF4-FFF2-40B4-BE49-F238E27FC236}">
                    <a16:creationId xmlns:a16="http://schemas.microsoft.com/office/drawing/2014/main" id="{0E3D3583-2522-4081-9F39-B89088E5BDC6}"/>
                  </a:ext>
                </a:extLst>
              </p:cNvPr>
              <p:cNvSpPr txBox="1">
                <a:spLocks noChangeArrowheads="1"/>
              </p:cNvSpPr>
              <p:nvPr/>
            </p:nvSpPr>
            <p:spPr bwMode="auto">
              <a:xfrm>
                <a:off x="4472959" y="3976932"/>
                <a:ext cx="2480050" cy="381955"/>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货币计量假设</a:t>
                </a:r>
              </a:p>
            </p:txBody>
          </p:sp>
          <p:sp>
            <p:nvSpPr>
              <p:cNvPr id="33" name="椭圆 40">
                <a:extLst>
                  <a:ext uri="{FF2B5EF4-FFF2-40B4-BE49-F238E27FC236}">
                    <a16:creationId xmlns:a16="http://schemas.microsoft.com/office/drawing/2014/main" id="{316D95A3-5D6A-444C-9F7E-C9398457F7FC}"/>
                  </a:ext>
                </a:extLst>
              </p:cNvPr>
              <p:cNvSpPr>
                <a:spLocks noChangeArrowheads="1"/>
              </p:cNvSpPr>
              <p:nvPr/>
            </p:nvSpPr>
            <p:spPr bwMode="auto">
              <a:xfrm>
                <a:off x="4418506" y="4106573"/>
                <a:ext cx="170953" cy="171388"/>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sp>
        <p:nvSpPr>
          <p:cNvPr id="25" name="文本框 24">
            <a:extLst>
              <a:ext uri="{FF2B5EF4-FFF2-40B4-BE49-F238E27FC236}">
                <a16:creationId xmlns:a16="http://schemas.microsoft.com/office/drawing/2014/main" id="{CA1E759A-9C39-4B42-AE9C-F299C0F833C8}"/>
              </a:ext>
            </a:extLst>
          </p:cNvPr>
          <p:cNvSpPr txBox="1"/>
          <p:nvPr/>
        </p:nvSpPr>
        <p:spPr>
          <a:xfrm>
            <a:off x="5297609" y="1191986"/>
            <a:ext cx="3841552" cy="323037"/>
          </a:xfrm>
          <a:prstGeom prst="rect">
            <a:avLst/>
          </a:prstGeom>
          <a:noFill/>
        </p:spPr>
        <p:txBody>
          <a:bodyPr>
            <a:spAutoFit/>
          </a:bodyPr>
          <a:lstStyle/>
          <a:p>
            <a:pPr eaLnBrk="1" fontAlgn="auto" hangingPunct="1">
              <a:buFont typeface="Arial" panose="020B0604020202020204" pitchFamily="34" charset="0"/>
              <a:buNone/>
              <a:defRPr/>
            </a:pPr>
            <a:r>
              <a:rPr lang="zh-CN" altLang="en-US" sz="1499"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 一般原则</a:t>
            </a:r>
          </a:p>
        </p:txBody>
      </p:sp>
      <p:grpSp>
        <p:nvGrpSpPr>
          <p:cNvPr id="26" name="组合 3">
            <a:extLst>
              <a:ext uri="{FF2B5EF4-FFF2-40B4-BE49-F238E27FC236}">
                <a16:creationId xmlns:a16="http://schemas.microsoft.com/office/drawing/2014/main" id="{B7D906D8-331D-4E0D-8A54-D7F2E2E5FCAB}"/>
              </a:ext>
            </a:extLst>
          </p:cNvPr>
          <p:cNvGrpSpPr>
            <a:grpSpLocks/>
          </p:cNvGrpSpPr>
          <p:nvPr/>
        </p:nvGrpSpPr>
        <p:grpSpPr bwMode="auto">
          <a:xfrm>
            <a:off x="4932040" y="1684507"/>
            <a:ext cx="3320264" cy="1616015"/>
            <a:chOff x="6763" y="1617"/>
            <a:chExt cx="4830" cy="5626"/>
          </a:xfrm>
        </p:grpSpPr>
        <p:grpSp>
          <p:nvGrpSpPr>
            <p:cNvPr id="28" name="Group 10">
              <a:extLst>
                <a:ext uri="{FF2B5EF4-FFF2-40B4-BE49-F238E27FC236}">
                  <a16:creationId xmlns:a16="http://schemas.microsoft.com/office/drawing/2014/main" id="{45E5A2FA-0BB7-4203-BF86-D278366FBD9F}"/>
                </a:ext>
              </a:extLst>
            </p:cNvPr>
            <p:cNvGrpSpPr>
              <a:grpSpLocks/>
            </p:cNvGrpSpPr>
            <p:nvPr/>
          </p:nvGrpSpPr>
          <p:grpSpPr bwMode="auto">
            <a:xfrm>
              <a:off x="6763" y="1617"/>
              <a:ext cx="4830" cy="1204"/>
              <a:chOff x="0" y="0"/>
              <a:chExt cx="3581180" cy="892239"/>
            </a:xfrm>
          </p:grpSpPr>
          <p:sp>
            <p:nvSpPr>
              <p:cNvPr id="44" name="圆角矩形 18">
                <a:extLst>
                  <a:ext uri="{FF2B5EF4-FFF2-40B4-BE49-F238E27FC236}">
                    <a16:creationId xmlns:a16="http://schemas.microsoft.com/office/drawing/2014/main" id="{C5F1EC04-3F72-4A9B-B70C-99E8A1BC533A}"/>
                  </a:ext>
                </a:extLst>
              </p:cNvPr>
              <p:cNvSpPr>
                <a:spLocks noChangeArrowheads="1"/>
              </p:cNvSpPr>
              <p:nvPr/>
            </p:nvSpPr>
            <p:spPr bwMode="auto">
              <a:xfrm>
                <a:off x="0" y="0"/>
                <a:ext cx="3581180" cy="631514"/>
              </a:xfrm>
              <a:prstGeom prst="roundRect">
                <a:avLst>
                  <a:gd name="adj" fmla="val 19264"/>
                </a:avLst>
              </a:prstGeom>
              <a:solidFill>
                <a:srgbClr val="7F7F7F"/>
              </a:solidFill>
              <a:ln w="9525">
                <a:no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45" name="圆角矩形 19">
                <a:extLst>
                  <a:ext uri="{FF2B5EF4-FFF2-40B4-BE49-F238E27FC236}">
                    <a16:creationId xmlns:a16="http://schemas.microsoft.com/office/drawing/2014/main" id="{F7A298B3-32D4-4282-A907-3E73D0F73CA9}"/>
                  </a:ext>
                </a:extLst>
              </p:cNvPr>
              <p:cNvSpPr>
                <a:spLocks noChangeArrowheads="1"/>
              </p:cNvSpPr>
              <p:nvPr/>
            </p:nvSpPr>
            <p:spPr bwMode="auto">
              <a:xfrm>
                <a:off x="24080" y="23047"/>
                <a:ext cx="3528204" cy="869192"/>
              </a:xfrm>
              <a:prstGeom prst="roundRect">
                <a:avLst>
                  <a:gd name="adj" fmla="val 16667"/>
                </a:avLst>
              </a:prstGeom>
              <a:gradFill rotWithShape="0">
                <a:gsLst>
                  <a:gs pos="0">
                    <a:srgbClr val="FFFFFF"/>
                  </a:gs>
                  <a:gs pos="46001">
                    <a:srgbClr val="FFFFFF"/>
                  </a:gs>
                  <a:gs pos="47000">
                    <a:srgbClr val="D9D9D9"/>
                  </a:gs>
                  <a:gs pos="100000">
                    <a:srgbClr val="F2F2F2"/>
                  </a:gs>
                </a:gsLst>
                <a:lin ang="5400000" scaled="1"/>
              </a:gradFill>
              <a:ln w="28575">
                <a:solidFill>
                  <a:srgbClr val="FFFFFF"/>
                </a:solid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46" name="TextBox 20">
                <a:extLst>
                  <a:ext uri="{FF2B5EF4-FFF2-40B4-BE49-F238E27FC236}">
                    <a16:creationId xmlns:a16="http://schemas.microsoft.com/office/drawing/2014/main" id="{5CFDF7BC-5CDE-4A4E-8310-6A869A22201A}"/>
                  </a:ext>
                </a:extLst>
              </p:cNvPr>
              <p:cNvSpPr txBox="1">
                <a:spLocks noChangeArrowheads="1"/>
              </p:cNvSpPr>
              <p:nvPr/>
            </p:nvSpPr>
            <p:spPr bwMode="auto">
              <a:xfrm>
                <a:off x="444243" y="62661"/>
                <a:ext cx="2676660" cy="72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b="1" dirty="0">
                    <a:solidFill>
                      <a:srgbClr val="000000"/>
                    </a:solidFill>
                    <a:latin typeface="微软雅黑" panose="020B0503020204020204" pitchFamily="34" charset="-122"/>
                    <a:ea typeface="微软雅黑" panose="020B0503020204020204" pitchFamily="34" charset="-122"/>
                  </a:rPr>
                  <a:t>制约企业报表编制的一般原则</a:t>
                </a:r>
              </a:p>
            </p:txBody>
          </p:sp>
          <p:sp>
            <p:nvSpPr>
              <p:cNvPr id="47" name="同侧圆角矩形 21">
                <a:extLst>
                  <a:ext uri="{FF2B5EF4-FFF2-40B4-BE49-F238E27FC236}">
                    <a16:creationId xmlns:a16="http://schemas.microsoft.com/office/drawing/2014/main" id="{4119A5BA-2C96-4076-B55E-192950870F83}"/>
                  </a:ext>
                </a:extLst>
              </p:cNvPr>
              <p:cNvSpPr/>
              <p:nvPr/>
            </p:nvSpPr>
            <p:spPr bwMode="auto">
              <a:xfrm rot="16200000">
                <a:off x="-206541" y="296565"/>
                <a:ext cx="848449" cy="342899"/>
              </a:xfrm>
              <a:custGeom>
                <a:avLst/>
                <a:gdLst>
                  <a:gd name="T0" fmla="*/ 85334 w 547410"/>
                  <a:gd name="T1" fmla="*/ 0 h 342900"/>
                  <a:gd name="T2" fmla="*/ 462076 w 547410"/>
                  <a:gd name="T3" fmla="*/ 0 h 342900"/>
                  <a:gd name="T4" fmla="*/ 547410 w 547410"/>
                  <a:gd name="T5" fmla="*/ 85334 h 342900"/>
                  <a:gd name="T6" fmla="*/ 547410 w 547410"/>
                  <a:gd name="T7" fmla="*/ 342900 h 342900"/>
                  <a:gd name="T8" fmla="*/ 547410 w 547410"/>
                  <a:gd name="T9" fmla="*/ 342900 h 342900"/>
                  <a:gd name="T10" fmla="*/ 0 w 547410"/>
                  <a:gd name="T11" fmla="*/ 342900 h 342900"/>
                  <a:gd name="T12" fmla="*/ 0 w 547410"/>
                  <a:gd name="T13" fmla="*/ 342900 h 342900"/>
                  <a:gd name="T14" fmla="*/ 0 w 547410"/>
                  <a:gd name="T15" fmla="*/ 85334 h 342900"/>
                  <a:gd name="T16" fmla="*/ 85334 w 547410"/>
                  <a:gd name="T17" fmla="*/ 0 h 3429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7410" h="342900">
                    <a:moveTo>
                      <a:pt x="85334" y="0"/>
                    </a:moveTo>
                    <a:lnTo>
                      <a:pt x="462076" y="0"/>
                    </a:lnTo>
                    <a:cubicBezTo>
                      <a:pt x="509205" y="0"/>
                      <a:pt x="547410" y="38205"/>
                      <a:pt x="547410" y="85334"/>
                    </a:cubicBezTo>
                    <a:lnTo>
                      <a:pt x="547410" y="342900"/>
                    </a:lnTo>
                    <a:lnTo>
                      <a:pt x="0" y="342900"/>
                    </a:lnTo>
                    <a:lnTo>
                      <a:pt x="0" y="85334"/>
                    </a:lnTo>
                    <a:cubicBezTo>
                      <a:pt x="0" y="38205"/>
                      <a:pt x="38205" y="0"/>
                      <a:pt x="85334" y="0"/>
                    </a:cubicBezTo>
                    <a:close/>
                  </a:path>
                </a:pathLst>
              </a:custGeom>
              <a:solidFill>
                <a:schemeClr val="accent1">
                  <a:lumMod val="75000"/>
                </a:schemeClr>
              </a:solidFill>
              <a:ln w="9525">
                <a:noFill/>
                <a:round/>
              </a:ln>
            </p:spPr>
            <p:txBody>
              <a:bodyPr/>
              <a:lstStyle/>
              <a:p>
                <a:pPr>
                  <a:defRPr/>
                </a:pPr>
                <a:endParaRPr lang="zh-CN" altLang="en-US" sz="1238" kern="0">
                  <a:solidFill>
                    <a:sysClr val="windowText" lastClr="000000"/>
                  </a:solidFill>
                </a:endParaRPr>
              </a:p>
            </p:txBody>
          </p:sp>
          <p:grpSp>
            <p:nvGrpSpPr>
              <p:cNvPr id="48" name="Group 15">
                <a:extLst>
                  <a:ext uri="{FF2B5EF4-FFF2-40B4-BE49-F238E27FC236}">
                    <a16:creationId xmlns:a16="http://schemas.microsoft.com/office/drawing/2014/main" id="{A9C4E00B-B888-45E7-8F84-F8895929F7C8}"/>
                  </a:ext>
                </a:extLst>
              </p:cNvPr>
              <p:cNvGrpSpPr>
                <a:grpSpLocks/>
              </p:cNvGrpSpPr>
              <p:nvPr/>
            </p:nvGrpSpPr>
            <p:grpSpPr bwMode="auto">
              <a:xfrm>
                <a:off x="52968" y="161496"/>
                <a:ext cx="341376" cy="730742"/>
                <a:chOff x="0" y="-2"/>
                <a:chExt cx="341376" cy="731112"/>
              </a:xfrm>
            </p:grpSpPr>
            <p:pic>
              <p:nvPicPr>
                <p:cNvPr id="49" name="L 形 22">
                  <a:extLst>
                    <a:ext uri="{FF2B5EF4-FFF2-40B4-BE49-F238E27FC236}">
                      <a16:creationId xmlns:a16="http://schemas.microsoft.com/office/drawing/2014/main" id="{9B579CEB-92AA-4A92-8A20-09E9928185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341376"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17">
                  <a:extLst>
                    <a:ext uri="{FF2B5EF4-FFF2-40B4-BE49-F238E27FC236}">
                      <a16:creationId xmlns:a16="http://schemas.microsoft.com/office/drawing/2014/main" id="{98E5A726-DA2A-4D4D-891E-7D6963D07213}"/>
                    </a:ext>
                  </a:extLst>
                </p:cNvPr>
                <p:cNvSpPr txBox="1">
                  <a:spLocks noChangeArrowheads="1"/>
                </p:cNvSpPr>
                <p:nvPr/>
              </p:nvSpPr>
              <p:spPr bwMode="auto">
                <a:xfrm rot="-8100000">
                  <a:off x="153406" y="32852"/>
                  <a:ext cx="43555" cy="16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238">
                    <a:solidFill>
                      <a:srgbClr val="000000"/>
                    </a:solidFill>
                    <a:latin typeface="时尚中黑简体"/>
                    <a:ea typeface="时尚中黑简体"/>
                    <a:cs typeface="时尚中黑简体"/>
                  </a:endParaRPr>
                </a:p>
              </p:txBody>
            </p:sp>
          </p:grpSp>
        </p:grpSp>
        <p:grpSp>
          <p:nvGrpSpPr>
            <p:cNvPr id="30" name="组合 37">
              <a:extLst>
                <a:ext uri="{FF2B5EF4-FFF2-40B4-BE49-F238E27FC236}">
                  <a16:creationId xmlns:a16="http://schemas.microsoft.com/office/drawing/2014/main" id="{624F0C64-DF55-475F-AF90-1D1DBD2E8792}"/>
                </a:ext>
              </a:extLst>
            </p:cNvPr>
            <p:cNvGrpSpPr>
              <a:grpSpLocks/>
            </p:cNvGrpSpPr>
            <p:nvPr/>
          </p:nvGrpSpPr>
          <p:grpSpPr bwMode="auto">
            <a:xfrm>
              <a:off x="6958" y="3195"/>
              <a:ext cx="3991" cy="985"/>
              <a:chOff x="4418477" y="2029876"/>
              <a:chExt cx="2534532" cy="626441"/>
            </a:xfrm>
          </p:grpSpPr>
          <p:sp>
            <p:nvSpPr>
              <p:cNvPr id="42" name="TextBox 41">
                <a:extLst>
                  <a:ext uri="{FF2B5EF4-FFF2-40B4-BE49-F238E27FC236}">
                    <a16:creationId xmlns:a16="http://schemas.microsoft.com/office/drawing/2014/main" id="{2DF3B842-ABF2-47D4-9424-FFE346CB0A1F}"/>
                  </a:ext>
                </a:extLst>
              </p:cNvPr>
              <p:cNvSpPr txBox="1">
                <a:spLocks noChangeArrowheads="1"/>
              </p:cNvSpPr>
              <p:nvPr/>
            </p:nvSpPr>
            <p:spPr bwMode="auto">
              <a:xfrm>
                <a:off x="4472959" y="2029876"/>
                <a:ext cx="2480050" cy="626441"/>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客观性原则</a:t>
                </a:r>
              </a:p>
            </p:txBody>
          </p:sp>
          <p:sp>
            <p:nvSpPr>
              <p:cNvPr id="43" name="椭圆 40">
                <a:extLst>
                  <a:ext uri="{FF2B5EF4-FFF2-40B4-BE49-F238E27FC236}">
                    <a16:creationId xmlns:a16="http://schemas.microsoft.com/office/drawing/2014/main" id="{D3C069EF-DDB1-4C7E-8612-AB84550ECB0B}"/>
                  </a:ext>
                </a:extLst>
              </p:cNvPr>
              <p:cNvSpPr>
                <a:spLocks noChangeArrowheads="1"/>
              </p:cNvSpPr>
              <p:nvPr/>
            </p:nvSpPr>
            <p:spPr bwMode="auto">
              <a:xfrm>
                <a:off x="4418477" y="2160469"/>
                <a:ext cx="171583" cy="169949"/>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2" name="组合 38">
              <a:extLst>
                <a:ext uri="{FF2B5EF4-FFF2-40B4-BE49-F238E27FC236}">
                  <a16:creationId xmlns:a16="http://schemas.microsoft.com/office/drawing/2014/main" id="{8909D3F0-ACAC-4655-8BF6-3B457E649F5D}"/>
                </a:ext>
              </a:extLst>
            </p:cNvPr>
            <p:cNvGrpSpPr>
              <a:grpSpLocks/>
            </p:cNvGrpSpPr>
            <p:nvPr/>
          </p:nvGrpSpPr>
          <p:grpSpPr bwMode="auto">
            <a:xfrm>
              <a:off x="6958" y="4220"/>
              <a:ext cx="3991" cy="985"/>
              <a:chOff x="4418477" y="2681160"/>
              <a:chExt cx="2534532" cy="626441"/>
            </a:xfrm>
          </p:grpSpPr>
          <p:sp>
            <p:nvSpPr>
              <p:cNvPr id="40" name="TextBox 44">
                <a:extLst>
                  <a:ext uri="{FF2B5EF4-FFF2-40B4-BE49-F238E27FC236}">
                    <a16:creationId xmlns:a16="http://schemas.microsoft.com/office/drawing/2014/main" id="{BC5A5253-909C-4995-9144-0E5C4456AB11}"/>
                  </a:ext>
                </a:extLst>
              </p:cNvPr>
              <p:cNvSpPr txBox="1">
                <a:spLocks noChangeArrowheads="1"/>
              </p:cNvSpPr>
              <p:nvPr/>
            </p:nvSpPr>
            <p:spPr bwMode="auto">
              <a:xfrm>
                <a:off x="4472959" y="2681160"/>
                <a:ext cx="2480050" cy="626441"/>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相关性原则</a:t>
                </a:r>
              </a:p>
            </p:txBody>
          </p:sp>
          <p:sp>
            <p:nvSpPr>
              <p:cNvPr id="41" name="椭圆 40">
                <a:extLst>
                  <a:ext uri="{FF2B5EF4-FFF2-40B4-BE49-F238E27FC236}">
                    <a16:creationId xmlns:a16="http://schemas.microsoft.com/office/drawing/2014/main" id="{0302BF72-E5EA-4122-B90C-CD72EA52DE22}"/>
                  </a:ext>
                </a:extLst>
              </p:cNvPr>
              <p:cNvSpPr>
                <a:spLocks noChangeArrowheads="1"/>
              </p:cNvSpPr>
              <p:nvPr/>
            </p:nvSpPr>
            <p:spPr bwMode="auto">
              <a:xfrm>
                <a:off x="4418477" y="2811688"/>
                <a:ext cx="171583" cy="169949"/>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4" name="组合 39">
              <a:extLst>
                <a:ext uri="{FF2B5EF4-FFF2-40B4-BE49-F238E27FC236}">
                  <a16:creationId xmlns:a16="http://schemas.microsoft.com/office/drawing/2014/main" id="{D72CADD5-0707-42FB-8949-41AC853FDE1B}"/>
                </a:ext>
              </a:extLst>
            </p:cNvPr>
            <p:cNvGrpSpPr>
              <a:grpSpLocks/>
            </p:cNvGrpSpPr>
            <p:nvPr/>
          </p:nvGrpSpPr>
          <p:grpSpPr bwMode="auto">
            <a:xfrm>
              <a:off x="6958" y="5193"/>
              <a:ext cx="3991" cy="985"/>
              <a:chOff x="4418477" y="3298453"/>
              <a:chExt cx="2534532" cy="626441"/>
            </a:xfrm>
          </p:grpSpPr>
          <p:sp>
            <p:nvSpPr>
              <p:cNvPr id="38" name="TextBox 47">
                <a:extLst>
                  <a:ext uri="{FF2B5EF4-FFF2-40B4-BE49-F238E27FC236}">
                    <a16:creationId xmlns:a16="http://schemas.microsoft.com/office/drawing/2014/main" id="{87AA6F15-C87A-4DB8-A57A-0F8CD81EE877}"/>
                  </a:ext>
                </a:extLst>
              </p:cNvPr>
              <p:cNvSpPr txBox="1">
                <a:spLocks noChangeArrowheads="1"/>
              </p:cNvSpPr>
              <p:nvPr/>
            </p:nvSpPr>
            <p:spPr bwMode="auto">
              <a:xfrm>
                <a:off x="4472959" y="3298453"/>
                <a:ext cx="2480050" cy="626441"/>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明晰性原则</a:t>
                </a:r>
              </a:p>
            </p:txBody>
          </p:sp>
          <p:sp>
            <p:nvSpPr>
              <p:cNvPr id="39" name="椭圆 40">
                <a:extLst>
                  <a:ext uri="{FF2B5EF4-FFF2-40B4-BE49-F238E27FC236}">
                    <a16:creationId xmlns:a16="http://schemas.microsoft.com/office/drawing/2014/main" id="{14787EE4-B634-4494-9CB2-74B445D1DE1D}"/>
                  </a:ext>
                </a:extLst>
              </p:cNvPr>
              <p:cNvSpPr>
                <a:spLocks noChangeArrowheads="1"/>
              </p:cNvSpPr>
              <p:nvPr/>
            </p:nvSpPr>
            <p:spPr bwMode="auto">
              <a:xfrm>
                <a:off x="4418477" y="3429647"/>
                <a:ext cx="171583" cy="169949"/>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5" name="组合 40">
              <a:extLst>
                <a:ext uri="{FF2B5EF4-FFF2-40B4-BE49-F238E27FC236}">
                  <a16:creationId xmlns:a16="http://schemas.microsoft.com/office/drawing/2014/main" id="{9DDC22EB-3072-4F0F-8093-4A4E30B028FD}"/>
                </a:ext>
              </a:extLst>
            </p:cNvPr>
            <p:cNvGrpSpPr>
              <a:grpSpLocks/>
            </p:cNvGrpSpPr>
            <p:nvPr/>
          </p:nvGrpSpPr>
          <p:grpSpPr bwMode="auto">
            <a:xfrm>
              <a:off x="6958" y="6258"/>
              <a:ext cx="3991" cy="985"/>
              <a:chOff x="4418477" y="3976932"/>
              <a:chExt cx="2534532" cy="626441"/>
            </a:xfrm>
          </p:grpSpPr>
          <p:sp>
            <p:nvSpPr>
              <p:cNvPr id="36" name="TextBox 50">
                <a:extLst>
                  <a:ext uri="{FF2B5EF4-FFF2-40B4-BE49-F238E27FC236}">
                    <a16:creationId xmlns:a16="http://schemas.microsoft.com/office/drawing/2014/main" id="{A2007C01-94C6-4E32-B3A8-D89F844FB97F}"/>
                  </a:ext>
                </a:extLst>
              </p:cNvPr>
              <p:cNvSpPr txBox="1">
                <a:spLocks noChangeArrowheads="1"/>
              </p:cNvSpPr>
              <p:nvPr/>
            </p:nvSpPr>
            <p:spPr bwMode="auto">
              <a:xfrm>
                <a:off x="4472959" y="3976932"/>
                <a:ext cx="2480050" cy="626441"/>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可比性原则</a:t>
                </a:r>
              </a:p>
            </p:txBody>
          </p:sp>
          <p:sp>
            <p:nvSpPr>
              <p:cNvPr id="37" name="椭圆 40">
                <a:extLst>
                  <a:ext uri="{FF2B5EF4-FFF2-40B4-BE49-F238E27FC236}">
                    <a16:creationId xmlns:a16="http://schemas.microsoft.com/office/drawing/2014/main" id="{BA5F1B0B-1E6B-4347-AF6C-4AEAEDDB6981}"/>
                  </a:ext>
                </a:extLst>
              </p:cNvPr>
              <p:cNvSpPr>
                <a:spLocks noChangeArrowheads="1"/>
              </p:cNvSpPr>
              <p:nvPr/>
            </p:nvSpPr>
            <p:spPr bwMode="auto">
              <a:xfrm>
                <a:off x="4418477" y="4107053"/>
                <a:ext cx="171583" cy="169949"/>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grpSp>
        <p:nvGrpSpPr>
          <p:cNvPr id="51" name="组合 41">
            <a:extLst>
              <a:ext uri="{FF2B5EF4-FFF2-40B4-BE49-F238E27FC236}">
                <a16:creationId xmlns:a16="http://schemas.microsoft.com/office/drawing/2014/main" id="{1AF14483-0EEB-4FB7-B9CB-94A7811C300D}"/>
              </a:ext>
            </a:extLst>
          </p:cNvPr>
          <p:cNvGrpSpPr>
            <a:grpSpLocks/>
          </p:cNvGrpSpPr>
          <p:nvPr/>
        </p:nvGrpSpPr>
        <p:grpSpPr bwMode="auto">
          <a:xfrm>
            <a:off x="5065986" y="4233132"/>
            <a:ext cx="2744093" cy="282834"/>
            <a:chOff x="4418572" y="3298453"/>
            <a:chExt cx="2534437" cy="805227"/>
          </a:xfrm>
        </p:grpSpPr>
        <p:sp>
          <p:nvSpPr>
            <p:cNvPr id="52" name="TextBox 47">
              <a:extLst>
                <a:ext uri="{FF2B5EF4-FFF2-40B4-BE49-F238E27FC236}">
                  <a16:creationId xmlns:a16="http://schemas.microsoft.com/office/drawing/2014/main" id="{2824E536-308A-45EC-AF9C-C1479E7CBA2A}"/>
                </a:ext>
              </a:extLst>
            </p:cNvPr>
            <p:cNvSpPr txBox="1">
              <a:spLocks noChangeArrowheads="1"/>
            </p:cNvSpPr>
            <p:nvPr/>
          </p:nvSpPr>
          <p:spPr bwMode="auto">
            <a:xfrm>
              <a:off x="4472959" y="3298453"/>
              <a:ext cx="2480050" cy="805227"/>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及时性原则</a:t>
              </a:r>
            </a:p>
          </p:txBody>
        </p:sp>
        <p:sp>
          <p:nvSpPr>
            <p:cNvPr id="53" name="椭圆 40">
              <a:extLst>
                <a:ext uri="{FF2B5EF4-FFF2-40B4-BE49-F238E27FC236}">
                  <a16:creationId xmlns:a16="http://schemas.microsoft.com/office/drawing/2014/main" id="{F783E2A7-85C7-420E-9DAC-8A23E1A2BECA}"/>
                </a:ext>
              </a:extLst>
            </p:cNvPr>
            <p:cNvSpPr>
              <a:spLocks noChangeArrowheads="1"/>
            </p:cNvSpPr>
            <p:nvPr/>
          </p:nvSpPr>
          <p:spPr bwMode="auto">
            <a:xfrm>
              <a:off x="4418572" y="3428109"/>
              <a:ext cx="171547" cy="233890"/>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54" name="组合 44">
            <a:extLst>
              <a:ext uri="{FF2B5EF4-FFF2-40B4-BE49-F238E27FC236}">
                <a16:creationId xmlns:a16="http://schemas.microsoft.com/office/drawing/2014/main" id="{F1F30BB9-39E7-4249-957D-5E52C304EA99}"/>
              </a:ext>
            </a:extLst>
          </p:cNvPr>
          <p:cNvGrpSpPr>
            <a:grpSpLocks/>
          </p:cNvGrpSpPr>
          <p:nvPr/>
        </p:nvGrpSpPr>
        <p:grpSpPr bwMode="auto">
          <a:xfrm>
            <a:off x="5065986" y="3928633"/>
            <a:ext cx="2744093" cy="282834"/>
            <a:chOff x="4418572" y="3976932"/>
            <a:chExt cx="2534437" cy="637886"/>
          </a:xfrm>
        </p:grpSpPr>
        <p:sp>
          <p:nvSpPr>
            <p:cNvPr id="55" name="TextBox 50">
              <a:extLst>
                <a:ext uri="{FF2B5EF4-FFF2-40B4-BE49-F238E27FC236}">
                  <a16:creationId xmlns:a16="http://schemas.microsoft.com/office/drawing/2014/main" id="{19986198-2A9E-49AF-BD33-5387D616781A}"/>
                </a:ext>
              </a:extLst>
            </p:cNvPr>
            <p:cNvSpPr txBox="1">
              <a:spLocks noChangeArrowheads="1"/>
            </p:cNvSpPr>
            <p:nvPr/>
          </p:nvSpPr>
          <p:spPr bwMode="auto">
            <a:xfrm>
              <a:off x="4472959" y="3976932"/>
              <a:ext cx="2480050" cy="637886"/>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solidFill>
                    <a:schemeClr val="bg1"/>
                  </a:solidFill>
                  <a:latin typeface="黑体" panose="02010609060101010101" pitchFamily="49" charset="-122"/>
                  <a:ea typeface="黑体" panose="02010609060101010101" pitchFamily="49" charset="-122"/>
                </a:rPr>
                <a:t>谨慎原则</a:t>
              </a:r>
            </a:p>
          </p:txBody>
        </p:sp>
        <p:sp>
          <p:nvSpPr>
            <p:cNvPr id="56" name="椭圆 40">
              <a:extLst>
                <a:ext uri="{FF2B5EF4-FFF2-40B4-BE49-F238E27FC236}">
                  <a16:creationId xmlns:a16="http://schemas.microsoft.com/office/drawing/2014/main" id="{D0DDF87D-C27E-4867-ABD1-0CB627034927}"/>
                </a:ext>
              </a:extLst>
            </p:cNvPr>
            <p:cNvSpPr>
              <a:spLocks noChangeArrowheads="1"/>
            </p:cNvSpPr>
            <p:nvPr/>
          </p:nvSpPr>
          <p:spPr bwMode="auto">
            <a:xfrm>
              <a:off x="4418572" y="4107840"/>
              <a:ext cx="171547" cy="169172"/>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57" name="组合 47">
            <a:extLst>
              <a:ext uri="{FF2B5EF4-FFF2-40B4-BE49-F238E27FC236}">
                <a16:creationId xmlns:a16="http://schemas.microsoft.com/office/drawing/2014/main" id="{A380B12F-450E-4FE4-AF51-3A1A2A2A748D}"/>
              </a:ext>
            </a:extLst>
          </p:cNvPr>
          <p:cNvGrpSpPr>
            <a:grpSpLocks/>
          </p:cNvGrpSpPr>
          <p:nvPr/>
        </p:nvGrpSpPr>
        <p:grpSpPr bwMode="auto">
          <a:xfrm>
            <a:off x="5065986" y="3625911"/>
            <a:ext cx="2744093" cy="282834"/>
            <a:chOff x="4418572" y="3976932"/>
            <a:chExt cx="2534437" cy="737337"/>
          </a:xfrm>
        </p:grpSpPr>
        <p:sp>
          <p:nvSpPr>
            <p:cNvPr id="58" name="TextBox 50">
              <a:extLst>
                <a:ext uri="{FF2B5EF4-FFF2-40B4-BE49-F238E27FC236}">
                  <a16:creationId xmlns:a16="http://schemas.microsoft.com/office/drawing/2014/main" id="{FBB18C36-B1B9-4E76-888B-E57FA7C404D0}"/>
                </a:ext>
              </a:extLst>
            </p:cNvPr>
            <p:cNvSpPr txBox="1">
              <a:spLocks noChangeArrowheads="1"/>
            </p:cNvSpPr>
            <p:nvPr/>
          </p:nvSpPr>
          <p:spPr bwMode="auto">
            <a:xfrm>
              <a:off x="4472959" y="3976932"/>
              <a:ext cx="2480050" cy="737337"/>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dirty="0">
                  <a:solidFill>
                    <a:schemeClr val="bg1"/>
                  </a:solidFill>
                  <a:latin typeface="黑体" panose="02010609060101010101" pitchFamily="49" charset="-122"/>
                  <a:ea typeface="黑体" panose="02010609060101010101" pitchFamily="49" charset="-122"/>
                </a:rPr>
                <a:t>重要性原则</a:t>
              </a:r>
            </a:p>
          </p:txBody>
        </p:sp>
        <p:sp>
          <p:nvSpPr>
            <p:cNvPr id="59" name="椭圆 40">
              <a:extLst>
                <a:ext uri="{FF2B5EF4-FFF2-40B4-BE49-F238E27FC236}">
                  <a16:creationId xmlns:a16="http://schemas.microsoft.com/office/drawing/2014/main" id="{9DA96FBE-B071-47B4-8DA7-64B567B33ACA}"/>
                </a:ext>
              </a:extLst>
            </p:cNvPr>
            <p:cNvSpPr>
              <a:spLocks noChangeArrowheads="1"/>
            </p:cNvSpPr>
            <p:nvPr/>
          </p:nvSpPr>
          <p:spPr bwMode="auto">
            <a:xfrm>
              <a:off x="4418572" y="4207397"/>
              <a:ext cx="171547" cy="169940"/>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60" name="组合 50">
            <a:extLst>
              <a:ext uri="{FF2B5EF4-FFF2-40B4-BE49-F238E27FC236}">
                <a16:creationId xmlns:a16="http://schemas.microsoft.com/office/drawing/2014/main" id="{664B3065-2D51-4E81-B952-1C8375CF6AB0}"/>
              </a:ext>
            </a:extLst>
          </p:cNvPr>
          <p:cNvGrpSpPr>
            <a:grpSpLocks/>
          </p:cNvGrpSpPr>
          <p:nvPr/>
        </p:nvGrpSpPr>
        <p:grpSpPr bwMode="auto">
          <a:xfrm>
            <a:off x="5065986" y="3319623"/>
            <a:ext cx="2744093" cy="282834"/>
            <a:chOff x="4418572" y="3976932"/>
            <a:chExt cx="2534437" cy="573023"/>
          </a:xfrm>
        </p:grpSpPr>
        <p:sp>
          <p:nvSpPr>
            <p:cNvPr id="61" name="TextBox 50">
              <a:extLst>
                <a:ext uri="{FF2B5EF4-FFF2-40B4-BE49-F238E27FC236}">
                  <a16:creationId xmlns:a16="http://schemas.microsoft.com/office/drawing/2014/main" id="{238C7E6F-E6F9-4154-B8DA-40917A61F814}"/>
                </a:ext>
              </a:extLst>
            </p:cNvPr>
            <p:cNvSpPr txBox="1">
              <a:spLocks noChangeArrowheads="1"/>
            </p:cNvSpPr>
            <p:nvPr/>
          </p:nvSpPr>
          <p:spPr bwMode="auto">
            <a:xfrm>
              <a:off x="4472959" y="3976932"/>
              <a:ext cx="2480050" cy="573023"/>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dirty="0">
                  <a:solidFill>
                    <a:schemeClr val="bg1"/>
                  </a:solidFill>
                  <a:latin typeface="黑体" panose="02010609060101010101" pitchFamily="49" charset="-122"/>
                  <a:ea typeface="黑体" panose="02010609060101010101" pitchFamily="49" charset="-122"/>
                </a:rPr>
                <a:t>实质重于形式原则</a:t>
              </a:r>
            </a:p>
          </p:txBody>
        </p:sp>
        <p:sp>
          <p:nvSpPr>
            <p:cNvPr id="62" name="椭圆 40">
              <a:extLst>
                <a:ext uri="{FF2B5EF4-FFF2-40B4-BE49-F238E27FC236}">
                  <a16:creationId xmlns:a16="http://schemas.microsoft.com/office/drawing/2014/main" id="{528A67D5-0025-45F0-A448-FBFBF3EB1540}"/>
                </a:ext>
              </a:extLst>
            </p:cNvPr>
            <p:cNvSpPr>
              <a:spLocks noChangeArrowheads="1"/>
            </p:cNvSpPr>
            <p:nvPr/>
          </p:nvSpPr>
          <p:spPr bwMode="auto">
            <a:xfrm>
              <a:off x="4418572" y="4107192"/>
              <a:ext cx="171547" cy="170061"/>
            </a:xfrm>
            <a:prstGeom prst="ellipse">
              <a:avLst/>
            </a:prstGeom>
            <a:solidFill>
              <a:schemeClr val="accent1">
                <a:lumMod val="50000"/>
              </a:schemeClr>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barn(inVertical)">
                                      <p:cBhvr>
                                        <p:cTn id="10" dur="500"/>
                                        <p:tgtEl>
                                          <p:spTgt spid="2458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par>
                                <p:cTn id="16" presetID="16" presetClass="entr" presetSubtype="2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par>
                                <p:cTn id="19" presetID="16" presetClass="entr" presetSubtype="21"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inVertical)">
                                      <p:cBhvr>
                                        <p:cTn id="21" dur="500"/>
                                        <p:tgtEl>
                                          <p:spTgt spid="51"/>
                                        </p:tgtEl>
                                      </p:cBhvr>
                                    </p:animEffect>
                                  </p:childTnLst>
                                </p:cTn>
                              </p:par>
                              <p:par>
                                <p:cTn id="22" presetID="16" presetClass="entr" presetSubtype="21"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arn(inVertical)">
                                      <p:cBhvr>
                                        <p:cTn id="24" dur="500"/>
                                        <p:tgtEl>
                                          <p:spTgt spid="54"/>
                                        </p:tgtEl>
                                      </p:cBhvr>
                                    </p:animEffect>
                                  </p:childTnLst>
                                </p:cTn>
                              </p:par>
                              <p:par>
                                <p:cTn id="25" presetID="16" presetClass="entr" presetSubtype="21"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inVertical)">
                                      <p:cBhvr>
                                        <p:cTn id="27" dur="500"/>
                                        <p:tgtEl>
                                          <p:spTgt spid="57"/>
                                        </p:tgtEl>
                                      </p:cBhvr>
                                    </p:animEffect>
                                  </p:childTnLst>
                                </p:cTn>
                              </p:par>
                              <p:par>
                                <p:cTn id="28" presetID="16" presetClass="entr" presetSubtype="21"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arn(inVertical)">
                                      <p:cBhvr>
                                        <p:cTn id="3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9">
            <a:extLst>
              <a:ext uri="{FF2B5EF4-FFF2-40B4-BE49-F238E27FC236}">
                <a16:creationId xmlns:a16="http://schemas.microsoft.com/office/drawing/2014/main" id="{2BD4A6D1-A86A-451C-961F-F6A6B1213184}"/>
              </a:ext>
            </a:extLst>
          </p:cNvPr>
          <p:cNvSpPr txBox="1">
            <a:spLocks noChangeArrowheads="1"/>
          </p:cNvSpPr>
          <p:nvPr/>
        </p:nvSpPr>
        <p:spPr bwMode="gray">
          <a:xfrm>
            <a:off x="2728532" y="235400"/>
            <a:ext cx="2899987" cy="748346"/>
          </a:xfrm>
          <a:prstGeom prst="rect">
            <a:avLst/>
          </a:prstGeom>
          <a:noFill/>
          <a:ln>
            <a:noFill/>
          </a:ln>
        </p:spPr>
        <p:txBody>
          <a:bodyPr wrap="square">
            <a:spAutoFit/>
          </a:bodyPr>
          <a:lstStyle>
            <a:lvl1pPr>
              <a:defRPr>
                <a:solidFill>
                  <a:srgbClr val="FFCC99"/>
                </a:solidFill>
                <a:latin typeface="华文中宋" panose="02010600040101010101" pitchFamily="2" charset="-122"/>
                <a:ea typeface="华文中宋" panose="02010600040101010101" pitchFamily="2" charset="-122"/>
              </a:defRPr>
            </a:lvl1pPr>
            <a:lvl2pPr marL="742950" indent="-285750">
              <a:defRPr>
                <a:solidFill>
                  <a:srgbClr val="FFCC99"/>
                </a:solidFill>
                <a:latin typeface="华文中宋" panose="02010600040101010101" pitchFamily="2" charset="-122"/>
                <a:ea typeface="华文中宋" panose="02010600040101010101" pitchFamily="2" charset="-122"/>
              </a:defRPr>
            </a:lvl2pPr>
            <a:lvl3pPr marL="1143000" indent="-228600">
              <a:defRPr>
                <a:solidFill>
                  <a:srgbClr val="FFCC99"/>
                </a:solidFill>
                <a:latin typeface="华文中宋" panose="02010600040101010101" pitchFamily="2" charset="-122"/>
                <a:ea typeface="华文中宋" panose="02010600040101010101" pitchFamily="2" charset="-122"/>
              </a:defRPr>
            </a:lvl3pPr>
            <a:lvl4pPr marL="1600200" indent="-228600">
              <a:defRPr>
                <a:solidFill>
                  <a:srgbClr val="FFCC99"/>
                </a:solidFill>
                <a:latin typeface="华文中宋" panose="02010600040101010101" pitchFamily="2" charset="-122"/>
                <a:ea typeface="华文中宋" panose="02010600040101010101" pitchFamily="2" charset="-122"/>
              </a:defRPr>
            </a:lvl4pPr>
            <a:lvl5pPr marL="2057400" indent="-228600">
              <a:defRPr>
                <a:solidFill>
                  <a:srgbClr val="FFCC99"/>
                </a:solidFill>
                <a:latin typeface="华文中宋" panose="02010600040101010101" pitchFamily="2" charset="-122"/>
                <a:ea typeface="华文中宋" panose="02010600040101010101" pitchFamily="2" charset="-122"/>
              </a:defRPr>
            </a:lvl5pPr>
            <a:lvl6pPr marL="25146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6pPr>
            <a:lvl7pPr marL="29718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7pPr>
            <a:lvl8pPr marL="34290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8pPr>
            <a:lvl9pPr marL="38862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9pPr>
          </a:lstStyle>
          <a:p>
            <a:pPr>
              <a:defRPr/>
            </a:pPr>
            <a:r>
              <a:rPr lang="zh-CN" altLang="en-US"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第一节 财报基础</a:t>
            </a:r>
            <a:endParaRPr lang="zh-CN" altLang="zh-CN"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endParaRPr lang="en-US" altLang="zh-CN" sz="1463" b="1" spc="127" dirty="0">
              <a:solidFill>
                <a:srgbClr val="FFFF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2C8AF7C-7425-49FA-9BD1-4405535F9631}"/>
              </a:ext>
            </a:extLst>
          </p:cNvPr>
          <p:cNvSpPr txBox="1"/>
          <p:nvPr/>
        </p:nvSpPr>
        <p:spPr>
          <a:xfrm>
            <a:off x="630978" y="924028"/>
            <a:ext cx="3841552" cy="323037"/>
          </a:xfrm>
          <a:prstGeom prst="rect">
            <a:avLst/>
          </a:prstGeom>
          <a:noFill/>
        </p:spPr>
        <p:txBody>
          <a:bodyPr>
            <a:spAutoFit/>
          </a:bodyPr>
          <a:lstStyle/>
          <a:p>
            <a:pPr eaLnBrk="1" fontAlgn="auto" hangingPunct="1">
              <a:buFont typeface="Arial" panose="020B0604020202020204" pitchFamily="34" charset="0"/>
              <a:buNone/>
              <a:defRPr/>
            </a:pPr>
            <a:r>
              <a:rPr lang="zh-CN" altLang="en-US" sz="1499"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三、确认基础和计量属性</a:t>
            </a:r>
          </a:p>
        </p:txBody>
      </p:sp>
      <p:grpSp>
        <p:nvGrpSpPr>
          <p:cNvPr id="38916" name="Group 10">
            <a:extLst>
              <a:ext uri="{FF2B5EF4-FFF2-40B4-BE49-F238E27FC236}">
                <a16:creationId xmlns:a16="http://schemas.microsoft.com/office/drawing/2014/main" id="{D3483E6A-DAC2-43E7-8E10-8DF78E3EEC14}"/>
              </a:ext>
            </a:extLst>
          </p:cNvPr>
          <p:cNvGrpSpPr>
            <a:grpSpLocks/>
          </p:cNvGrpSpPr>
          <p:nvPr/>
        </p:nvGrpSpPr>
        <p:grpSpPr bwMode="auto">
          <a:xfrm>
            <a:off x="5406927" y="1275607"/>
            <a:ext cx="1981498" cy="346472"/>
            <a:chOff x="0" y="0"/>
            <a:chExt cx="3581401" cy="631506"/>
          </a:xfrm>
        </p:grpSpPr>
        <p:sp>
          <p:nvSpPr>
            <p:cNvPr id="75" name="圆角矩形 18">
              <a:extLst>
                <a:ext uri="{FF2B5EF4-FFF2-40B4-BE49-F238E27FC236}">
                  <a16:creationId xmlns:a16="http://schemas.microsoft.com/office/drawing/2014/main" id="{2AF90F0E-32CD-4614-9CBA-BE0E08FF2763}"/>
                </a:ext>
              </a:extLst>
            </p:cNvPr>
            <p:cNvSpPr>
              <a:spLocks noChangeArrowheads="1"/>
            </p:cNvSpPr>
            <p:nvPr/>
          </p:nvSpPr>
          <p:spPr bwMode="auto">
            <a:xfrm>
              <a:off x="0" y="0"/>
              <a:ext cx="3581401" cy="631506"/>
            </a:xfrm>
            <a:prstGeom prst="roundRect">
              <a:avLst>
                <a:gd name="adj" fmla="val 19264"/>
              </a:avLst>
            </a:prstGeom>
            <a:solidFill>
              <a:srgbClr val="7F7F7F"/>
            </a:solidFill>
            <a:ln w="9525">
              <a:no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76" name="圆角矩形 19">
              <a:extLst>
                <a:ext uri="{FF2B5EF4-FFF2-40B4-BE49-F238E27FC236}">
                  <a16:creationId xmlns:a16="http://schemas.microsoft.com/office/drawing/2014/main" id="{35049C22-DE2B-40E4-8FA6-DA6B202E94E8}"/>
                </a:ext>
              </a:extLst>
            </p:cNvPr>
            <p:cNvSpPr>
              <a:spLocks noChangeArrowheads="1"/>
            </p:cNvSpPr>
            <p:nvPr/>
          </p:nvSpPr>
          <p:spPr bwMode="auto">
            <a:xfrm>
              <a:off x="24209" y="24414"/>
              <a:ext cx="3528140" cy="581050"/>
            </a:xfrm>
            <a:prstGeom prst="roundRect">
              <a:avLst>
                <a:gd name="adj" fmla="val 16667"/>
              </a:avLst>
            </a:prstGeom>
            <a:gradFill rotWithShape="0">
              <a:gsLst>
                <a:gs pos="0">
                  <a:srgbClr val="FFFFFF"/>
                </a:gs>
                <a:gs pos="46001">
                  <a:srgbClr val="FFFFFF"/>
                </a:gs>
                <a:gs pos="47000">
                  <a:srgbClr val="D9D9D9"/>
                </a:gs>
                <a:gs pos="100000">
                  <a:srgbClr val="F2F2F2"/>
                </a:gs>
              </a:gsLst>
              <a:lin ang="5400000" scaled="1"/>
            </a:gradFill>
            <a:ln w="28575">
              <a:solidFill>
                <a:srgbClr val="FFFFFF"/>
              </a:solid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38958" name="TextBox 20">
              <a:extLst>
                <a:ext uri="{FF2B5EF4-FFF2-40B4-BE49-F238E27FC236}">
                  <a16:creationId xmlns:a16="http://schemas.microsoft.com/office/drawing/2014/main" id="{85DE7934-9E4A-4B85-9122-A450E5885A11}"/>
                </a:ext>
              </a:extLst>
            </p:cNvPr>
            <p:cNvSpPr txBox="1">
              <a:spLocks noChangeArrowheads="1"/>
            </p:cNvSpPr>
            <p:nvPr/>
          </p:nvSpPr>
          <p:spPr bwMode="auto">
            <a:xfrm>
              <a:off x="364851" y="100262"/>
              <a:ext cx="2562386" cy="5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b="1">
                  <a:solidFill>
                    <a:srgbClr val="000000"/>
                  </a:solidFill>
                  <a:latin typeface="微软雅黑" panose="020B0503020204020204" pitchFamily="34" charset="-122"/>
                  <a:ea typeface="微软雅黑" panose="020B0503020204020204" pitchFamily="34" charset="-122"/>
                </a:rPr>
                <a:t>二、计量属性</a:t>
              </a:r>
            </a:p>
          </p:txBody>
        </p:sp>
        <p:sp>
          <p:nvSpPr>
            <p:cNvPr id="78" name="同侧圆角矩形 21">
              <a:extLst>
                <a:ext uri="{FF2B5EF4-FFF2-40B4-BE49-F238E27FC236}">
                  <a16:creationId xmlns:a16="http://schemas.microsoft.com/office/drawing/2014/main" id="{D827F536-86D4-492D-B5E8-D7C5A70B996B}"/>
                </a:ext>
              </a:extLst>
            </p:cNvPr>
            <p:cNvSpPr/>
            <p:nvPr/>
          </p:nvSpPr>
          <p:spPr bwMode="auto">
            <a:xfrm rot="-5400000">
              <a:off x="-56364" y="145486"/>
              <a:ext cx="548499" cy="342162"/>
            </a:xfrm>
            <a:custGeom>
              <a:avLst/>
              <a:gdLst>
                <a:gd name="T0" fmla="*/ 85334 w 547410"/>
                <a:gd name="T1" fmla="*/ 0 h 342900"/>
                <a:gd name="T2" fmla="*/ 462076 w 547410"/>
                <a:gd name="T3" fmla="*/ 0 h 342900"/>
                <a:gd name="T4" fmla="*/ 547410 w 547410"/>
                <a:gd name="T5" fmla="*/ 85334 h 342900"/>
                <a:gd name="T6" fmla="*/ 547410 w 547410"/>
                <a:gd name="T7" fmla="*/ 342900 h 342900"/>
                <a:gd name="T8" fmla="*/ 547410 w 547410"/>
                <a:gd name="T9" fmla="*/ 342900 h 342900"/>
                <a:gd name="T10" fmla="*/ 0 w 547410"/>
                <a:gd name="T11" fmla="*/ 342900 h 342900"/>
                <a:gd name="T12" fmla="*/ 0 w 547410"/>
                <a:gd name="T13" fmla="*/ 342900 h 342900"/>
                <a:gd name="T14" fmla="*/ 0 w 547410"/>
                <a:gd name="T15" fmla="*/ 85334 h 342900"/>
                <a:gd name="T16" fmla="*/ 85334 w 547410"/>
                <a:gd name="T17" fmla="*/ 0 h 3429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7410" h="342900">
                  <a:moveTo>
                    <a:pt x="85334" y="0"/>
                  </a:moveTo>
                  <a:lnTo>
                    <a:pt x="462076" y="0"/>
                  </a:lnTo>
                  <a:cubicBezTo>
                    <a:pt x="509205" y="0"/>
                    <a:pt x="547410" y="38205"/>
                    <a:pt x="547410" y="85334"/>
                  </a:cubicBezTo>
                  <a:lnTo>
                    <a:pt x="547410" y="342900"/>
                  </a:lnTo>
                  <a:lnTo>
                    <a:pt x="0" y="342900"/>
                  </a:lnTo>
                  <a:lnTo>
                    <a:pt x="0" y="85334"/>
                  </a:lnTo>
                  <a:cubicBezTo>
                    <a:pt x="0" y="38205"/>
                    <a:pt x="38205" y="0"/>
                    <a:pt x="85334" y="0"/>
                  </a:cubicBezTo>
                  <a:close/>
                </a:path>
              </a:pathLst>
            </a:custGeom>
            <a:solidFill>
              <a:srgbClr val="FFBF00"/>
            </a:solidFill>
            <a:ln w="9525">
              <a:noFill/>
              <a:round/>
            </a:ln>
          </p:spPr>
          <p:txBody>
            <a:bodyPr/>
            <a:lstStyle/>
            <a:p>
              <a:pPr>
                <a:defRPr/>
              </a:pPr>
              <a:endParaRPr lang="zh-CN" altLang="en-US" sz="1238" kern="0">
                <a:solidFill>
                  <a:sysClr val="windowText" lastClr="000000"/>
                </a:solidFill>
              </a:endParaRPr>
            </a:p>
          </p:txBody>
        </p:sp>
        <p:grpSp>
          <p:nvGrpSpPr>
            <p:cNvPr id="38960" name="Group 15">
              <a:extLst>
                <a:ext uri="{FF2B5EF4-FFF2-40B4-BE49-F238E27FC236}">
                  <a16:creationId xmlns:a16="http://schemas.microsoft.com/office/drawing/2014/main" id="{F9D1C0BB-304D-4598-85A9-063544759E23}"/>
                </a:ext>
              </a:extLst>
            </p:cNvPr>
            <p:cNvGrpSpPr>
              <a:grpSpLocks/>
            </p:cNvGrpSpPr>
            <p:nvPr/>
          </p:nvGrpSpPr>
          <p:grpSpPr bwMode="auto">
            <a:xfrm>
              <a:off x="52968" y="161498"/>
              <a:ext cx="341376" cy="365575"/>
              <a:chOff x="0" y="0"/>
              <a:chExt cx="341376" cy="365760"/>
            </a:xfrm>
          </p:grpSpPr>
          <p:pic>
            <p:nvPicPr>
              <p:cNvPr id="38961" name="L 形 22">
                <a:extLst>
                  <a:ext uri="{FF2B5EF4-FFF2-40B4-BE49-F238E27FC236}">
                    <a16:creationId xmlns:a16="http://schemas.microsoft.com/office/drawing/2014/main" id="{F191317F-B83D-4FDF-B2D7-DE506493317D}"/>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41376"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62" name="Text Box 17">
                <a:extLst>
                  <a:ext uri="{FF2B5EF4-FFF2-40B4-BE49-F238E27FC236}">
                    <a16:creationId xmlns:a16="http://schemas.microsoft.com/office/drawing/2014/main" id="{E3ABCB20-6EEF-4835-98ED-A34E4AEDEA5E}"/>
                  </a:ext>
                </a:extLst>
              </p:cNvPr>
              <p:cNvSpPr txBox="1">
                <a:spLocks noChangeArrowheads="1"/>
              </p:cNvSpPr>
              <p:nvPr/>
            </p:nvSpPr>
            <p:spPr bwMode="auto">
              <a:xfrm rot="-8100000">
                <a:off x="153406" y="32852"/>
                <a:ext cx="43555" cy="16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238">
                  <a:solidFill>
                    <a:srgbClr val="000000"/>
                  </a:solidFill>
                  <a:latin typeface="时尚中黑简体"/>
                  <a:ea typeface="时尚中黑简体"/>
                  <a:cs typeface="时尚中黑简体"/>
                </a:endParaRPr>
              </a:p>
            </p:txBody>
          </p:sp>
        </p:grpSp>
      </p:grpSp>
      <p:grpSp>
        <p:nvGrpSpPr>
          <p:cNvPr id="38917" name="组合 81">
            <a:extLst>
              <a:ext uri="{FF2B5EF4-FFF2-40B4-BE49-F238E27FC236}">
                <a16:creationId xmlns:a16="http://schemas.microsoft.com/office/drawing/2014/main" id="{0E73AF1E-4A14-45CB-A362-728ED64DF7A7}"/>
              </a:ext>
            </a:extLst>
          </p:cNvPr>
          <p:cNvGrpSpPr>
            <a:grpSpLocks/>
          </p:cNvGrpSpPr>
          <p:nvPr/>
        </p:nvGrpSpPr>
        <p:grpSpPr bwMode="auto">
          <a:xfrm>
            <a:off x="5487295" y="1918544"/>
            <a:ext cx="1636811" cy="282834"/>
            <a:chOff x="4418572" y="2029876"/>
            <a:chExt cx="2534437" cy="441264"/>
          </a:xfrm>
        </p:grpSpPr>
        <p:sp>
          <p:nvSpPr>
            <p:cNvPr id="38954" name="TextBox 41">
              <a:extLst>
                <a:ext uri="{FF2B5EF4-FFF2-40B4-BE49-F238E27FC236}">
                  <a16:creationId xmlns:a16="http://schemas.microsoft.com/office/drawing/2014/main" id="{F05FA425-6627-4A04-A11A-F246D9550B1B}"/>
                </a:ext>
              </a:extLst>
            </p:cNvPr>
            <p:cNvSpPr txBox="1">
              <a:spLocks noChangeArrowheads="1"/>
            </p:cNvSpPr>
            <p:nvPr/>
          </p:nvSpPr>
          <p:spPr bwMode="auto">
            <a:xfrm>
              <a:off x="4472960" y="2029876"/>
              <a:ext cx="2480049" cy="441264"/>
            </a:xfrm>
            <a:prstGeom prst="rect">
              <a:avLst/>
            </a:prstGeom>
            <a:solidFill>
              <a:srgbClr val="FF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latin typeface="黑体" panose="02010609060101010101" pitchFamily="49" charset="-122"/>
                  <a:ea typeface="黑体" panose="02010609060101010101" pitchFamily="49" charset="-122"/>
                </a:rPr>
                <a:t>历史成本</a:t>
              </a:r>
            </a:p>
          </p:txBody>
        </p:sp>
        <p:sp>
          <p:nvSpPr>
            <p:cNvPr id="84" name="椭圆 40">
              <a:extLst>
                <a:ext uri="{FF2B5EF4-FFF2-40B4-BE49-F238E27FC236}">
                  <a16:creationId xmlns:a16="http://schemas.microsoft.com/office/drawing/2014/main" id="{797A9355-5C9B-4BFE-8593-556BFA8DB369}"/>
                </a:ext>
              </a:extLst>
            </p:cNvPr>
            <p:cNvSpPr>
              <a:spLocks noChangeArrowheads="1"/>
            </p:cNvSpPr>
            <p:nvPr/>
          </p:nvSpPr>
          <p:spPr bwMode="auto">
            <a:xfrm>
              <a:off x="4418572" y="2159441"/>
              <a:ext cx="171451" cy="171360"/>
            </a:xfrm>
            <a:prstGeom prst="ellipse">
              <a:avLst/>
            </a:prstGeom>
            <a:solidFill>
              <a:srgbClr val="FFBF00"/>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8918" name="组合 84">
            <a:extLst>
              <a:ext uri="{FF2B5EF4-FFF2-40B4-BE49-F238E27FC236}">
                <a16:creationId xmlns:a16="http://schemas.microsoft.com/office/drawing/2014/main" id="{32D8EA22-7734-4763-8659-8D6F81E16629}"/>
              </a:ext>
            </a:extLst>
          </p:cNvPr>
          <p:cNvGrpSpPr>
            <a:grpSpLocks/>
          </p:cNvGrpSpPr>
          <p:nvPr/>
        </p:nvGrpSpPr>
        <p:grpSpPr bwMode="auto">
          <a:xfrm>
            <a:off x="5487295" y="2335558"/>
            <a:ext cx="1636811" cy="282834"/>
            <a:chOff x="4418572" y="2681160"/>
            <a:chExt cx="2534437" cy="441266"/>
          </a:xfrm>
        </p:grpSpPr>
        <p:sp>
          <p:nvSpPr>
            <p:cNvPr id="38952" name="TextBox 44">
              <a:extLst>
                <a:ext uri="{FF2B5EF4-FFF2-40B4-BE49-F238E27FC236}">
                  <a16:creationId xmlns:a16="http://schemas.microsoft.com/office/drawing/2014/main" id="{1B3AFD3F-4CF4-45A2-BDEE-C99121FD07D9}"/>
                </a:ext>
              </a:extLst>
            </p:cNvPr>
            <p:cNvSpPr txBox="1">
              <a:spLocks noChangeArrowheads="1"/>
            </p:cNvSpPr>
            <p:nvPr/>
          </p:nvSpPr>
          <p:spPr bwMode="auto">
            <a:xfrm>
              <a:off x="4472960" y="2681160"/>
              <a:ext cx="2480049" cy="441266"/>
            </a:xfrm>
            <a:prstGeom prst="rect">
              <a:avLst/>
            </a:prstGeom>
            <a:solidFill>
              <a:srgbClr val="FF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latin typeface="黑体" panose="02010609060101010101" pitchFamily="49" charset="-122"/>
                  <a:ea typeface="黑体" panose="02010609060101010101" pitchFamily="49" charset="-122"/>
                </a:rPr>
                <a:t>重置成本</a:t>
              </a:r>
            </a:p>
          </p:txBody>
        </p:sp>
        <p:sp>
          <p:nvSpPr>
            <p:cNvPr id="87" name="椭圆 40">
              <a:extLst>
                <a:ext uri="{FF2B5EF4-FFF2-40B4-BE49-F238E27FC236}">
                  <a16:creationId xmlns:a16="http://schemas.microsoft.com/office/drawing/2014/main" id="{43B262AE-521A-4870-8DB0-CC1EBE7806C8}"/>
                </a:ext>
              </a:extLst>
            </p:cNvPr>
            <p:cNvSpPr>
              <a:spLocks noChangeArrowheads="1"/>
            </p:cNvSpPr>
            <p:nvPr/>
          </p:nvSpPr>
          <p:spPr bwMode="auto">
            <a:xfrm>
              <a:off x="4418572" y="2810725"/>
              <a:ext cx="171451" cy="171361"/>
            </a:xfrm>
            <a:prstGeom prst="ellipse">
              <a:avLst/>
            </a:prstGeom>
            <a:solidFill>
              <a:srgbClr val="FFBF00"/>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8919" name="组合 87">
            <a:extLst>
              <a:ext uri="{FF2B5EF4-FFF2-40B4-BE49-F238E27FC236}">
                <a16:creationId xmlns:a16="http://schemas.microsoft.com/office/drawing/2014/main" id="{D8FFC37F-E156-4F2B-A120-DE2994F6D4FF}"/>
              </a:ext>
            </a:extLst>
          </p:cNvPr>
          <p:cNvGrpSpPr>
            <a:grpSpLocks/>
          </p:cNvGrpSpPr>
          <p:nvPr/>
        </p:nvGrpSpPr>
        <p:grpSpPr bwMode="auto">
          <a:xfrm>
            <a:off x="5487295" y="2731145"/>
            <a:ext cx="1636811" cy="282834"/>
            <a:chOff x="4418572" y="3298453"/>
            <a:chExt cx="2534437" cy="442899"/>
          </a:xfrm>
        </p:grpSpPr>
        <p:sp>
          <p:nvSpPr>
            <p:cNvPr id="38950" name="TextBox 47">
              <a:extLst>
                <a:ext uri="{FF2B5EF4-FFF2-40B4-BE49-F238E27FC236}">
                  <a16:creationId xmlns:a16="http://schemas.microsoft.com/office/drawing/2014/main" id="{8FC2E981-ED61-4CC4-95FB-A5D6FB514E3B}"/>
                </a:ext>
              </a:extLst>
            </p:cNvPr>
            <p:cNvSpPr txBox="1">
              <a:spLocks noChangeArrowheads="1"/>
            </p:cNvSpPr>
            <p:nvPr/>
          </p:nvSpPr>
          <p:spPr bwMode="auto">
            <a:xfrm>
              <a:off x="4472960" y="3298453"/>
              <a:ext cx="2480049" cy="442899"/>
            </a:xfrm>
            <a:prstGeom prst="rect">
              <a:avLst/>
            </a:prstGeom>
            <a:solidFill>
              <a:srgbClr val="FF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latin typeface="黑体" panose="02010609060101010101" pitchFamily="49" charset="-122"/>
                  <a:ea typeface="黑体" panose="02010609060101010101" pitchFamily="49" charset="-122"/>
                </a:rPr>
                <a:t>可变现净值</a:t>
              </a:r>
            </a:p>
          </p:txBody>
        </p:sp>
        <p:sp>
          <p:nvSpPr>
            <p:cNvPr id="90" name="椭圆 40">
              <a:extLst>
                <a:ext uri="{FF2B5EF4-FFF2-40B4-BE49-F238E27FC236}">
                  <a16:creationId xmlns:a16="http://schemas.microsoft.com/office/drawing/2014/main" id="{F69C894F-D8B1-4E7C-A7CE-BBB001EB4C41}"/>
                </a:ext>
              </a:extLst>
            </p:cNvPr>
            <p:cNvSpPr>
              <a:spLocks noChangeArrowheads="1"/>
            </p:cNvSpPr>
            <p:nvPr/>
          </p:nvSpPr>
          <p:spPr bwMode="auto">
            <a:xfrm>
              <a:off x="4418572" y="3428498"/>
              <a:ext cx="171451" cy="170597"/>
            </a:xfrm>
            <a:prstGeom prst="ellipse">
              <a:avLst/>
            </a:prstGeom>
            <a:solidFill>
              <a:srgbClr val="FFBF00"/>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8920" name="组合 90">
            <a:extLst>
              <a:ext uri="{FF2B5EF4-FFF2-40B4-BE49-F238E27FC236}">
                <a16:creationId xmlns:a16="http://schemas.microsoft.com/office/drawing/2014/main" id="{B2506FC3-A6B9-43D8-BE3B-7C6724FB8E63}"/>
              </a:ext>
            </a:extLst>
          </p:cNvPr>
          <p:cNvGrpSpPr>
            <a:grpSpLocks/>
          </p:cNvGrpSpPr>
          <p:nvPr/>
        </p:nvGrpSpPr>
        <p:grpSpPr bwMode="auto">
          <a:xfrm>
            <a:off x="5487295" y="3165129"/>
            <a:ext cx="1636811" cy="282834"/>
            <a:chOff x="4418572" y="3976932"/>
            <a:chExt cx="2534437" cy="441264"/>
          </a:xfrm>
        </p:grpSpPr>
        <p:sp>
          <p:nvSpPr>
            <p:cNvPr id="38948" name="TextBox 50">
              <a:extLst>
                <a:ext uri="{FF2B5EF4-FFF2-40B4-BE49-F238E27FC236}">
                  <a16:creationId xmlns:a16="http://schemas.microsoft.com/office/drawing/2014/main" id="{848843FB-A78F-4EB5-8E29-442881885146}"/>
                </a:ext>
              </a:extLst>
            </p:cNvPr>
            <p:cNvSpPr txBox="1">
              <a:spLocks noChangeArrowheads="1"/>
            </p:cNvSpPr>
            <p:nvPr/>
          </p:nvSpPr>
          <p:spPr bwMode="auto">
            <a:xfrm>
              <a:off x="4472960" y="3976932"/>
              <a:ext cx="2480049" cy="441264"/>
            </a:xfrm>
            <a:prstGeom prst="rect">
              <a:avLst/>
            </a:prstGeom>
            <a:solidFill>
              <a:srgbClr val="FF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latin typeface="黑体" panose="02010609060101010101" pitchFamily="49" charset="-122"/>
                  <a:ea typeface="黑体" panose="02010609060101010101" pitchFamily="49" charset="-122"/>
                </a:rPr>
                <a:t>现值</a:t>
              </a:r>
            </a:p>
          </p:txBody>
        </p:sp>
        <p:sp>
          <p:nvSpPr>
            <p:cNvPr id="93" name="椭圆 40">
              <a:extLst>
                <a:ext uri="{FF2B5EF4-FFF2-40B4-BE49-F238E27FC236}">
                  <a16:creationId xmlns:a16="http://schemas.microsoft.com/office/drawing/2014/main" id="{6F767BA4-9904-482C-B2EC-FC2EA0CE90B7}"/>
                </a:ext>
              </a:extLst>
            </p:cNvPr>
            <p:cNvSpPr>
              <a:spLocks noChangeArrowheads="1"/>
            </p:cNvSpPr>
            <p:nvPr/>
          </p:nvSpPr>
          <p:spPr bwMode="auto">
            <a:xfrm>
              <a:off x="4418572" y="4107890"/>
              <a:ext cx="171451" cy="169967"/>
            </a:xfrm>
            <a:prstGeom prst="ellipse">
              <a:avLst/>
            </a:prstGeom>
            <a:solidFill>
              <a:srgbClr val="FFBF00"/>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8921" name="组合 94">
            <a:extLst>
              <a:ext uri="{FF2B5EF4-FFF2-40B4-BE49-F238E27FC236}">
                <a16:creationId xmlns:a16="http://schemas.microsoft.com/office/drawing/2014/main" id="{99EF2C14-2908-4059-B4DC-63CFE2242AAB}"/>
              </a:ext>
            </a:extLst>
          </p:cNvPr>
          <p:cNvGrpSpPr>
            <a:grpSpLocks/>
          </p:cNvGrpSpPr>
          <p:nvPr/>
        </p:nvGrpSpPr>
        <p:grpSpPr bwMode="auto">
          <a:xfrm>
            <a:off x="5496224" y="3568751"/>
            <a:ext cx="1636811" cy="282834"/>
            <a:chOff x="4418572" y="3976932"/>
            <a:chExt cx="2534437" cy="441264"/>
          </a:xfrm>
        </p:grpSpPr>
        <p:sp>
          <p:nvSpPr>
            <p:cNvPr id="38946" name="TextBox 50">
              <a:extLst>
                <a:ext uri="{FF2B5EF4-FFF2-40B4-BE49-F238E27FC236}">
                  <a16:creationId xmlns:a16="http://schemas.microsoft.com/office/drawing/2014/main" id="{C91DEE30-B2A3-4620-A7BF-14AC80628081}"/>
                </a:ext>
              </a:extLst>
            </p:cNvPr>
            <p:cNvSpPr txBox="1">
              <a:spLocks noChangeArrowheads="1"/>
            </p:cNvSpPr>
            <p:nvPr/>
          </p:nvSpPr>
          <p:spPr bwMode="auto">
            <a:xfrm>
              <a:off x="4472960" y="3976932"/>
              <a:ext cx="2480049" cy="441264"/>
            </a:xfrm>
            <a:prstGeom prst="rect">
              <a:avLst/>
            </a:prstGeom>
            <a:solidFill>
              <a:srgbClr val="FF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a:latin typeface="黑体" panose="02010609060101010101" pitchFamily="49" charset="-122"/>
                  <a:ea typeface="黑体" panose="02010609060101010101" pitchFamily="49" charset="-122"/>
                </a:rPr>
                <a:t>公允价值</a:t>
              </a:r>
            </a:p>
          </p:txBody>
        </p:sp>
        <p:sp>
          <p:nvSpPr>
            <p:cNvPr id="97" name="椭圆 40">
              <a:extLst>
                <a:ext uri="{FF2B5EF4-FFF2-40B4-BE49-F238E27FC236}">
                  <a16:creationId xmlns:a16="http://schemas.microsoft.com/office/drawing/2014/main" id="{ECEE2F91-BB13-4DBE-996B-1BFB00A9D836}"/>
                </a:ext>
              </a:extLst>
            </p:cNvPr>
            <p:cNvSpPr>
              <a:spLocks noChangeArrowheads="1"/>
            </p:cNvSpPr>
            <p:nvPr/>
          </p:nvSpPr>
          <p:spPr bwMode="auto">
            <a:xfrm>
              <a:off x="4418572" y="4107890"/>
              <a:ext cx="171451" cy="169967"/>
            </a:xfrm>
            <a:prstGeom prst="ellipse">
              <a:avLst/>
            </a:prstGeom>
            <a:solidFill>
              <a:srgbClr val="FFBF00"/>
            </a:solidFill>
            <a:ln w="9525">
              <a:solidFill>
                <a:srgbClr val="FFFFFF"/>
              </a:solidFill>
              <a:round/>
            </a:ln>
          </p:spPr>
          <p:txBody>
            <a:bodyPr/>
            <a:lstStyle/>
            <a:p>
              <a:pPr>
                <a:defRPr/>
              </a:pPr>
              <a:endParaRPr lang="zh-CN" altLang="en-US" sz="1013" b="1" kern="0">
                <a:solidFill>
                  <a:sysClr val="windowText" lastClr="000000"/>
                </a:solidFill>
                <a:latin typeface="时尚中黑简体" pitchFamily="2" charset="-122"/>
                <a:ea typeface="时尚中黑简体" pitchFamily="2" charset="-122"/>
              </a:endParaRPr>
            </a:p>
          </p:txBody>
        </p:sp>
      </p:grpSp>
      <p:grpSp>
        <p:nvGrpSpPr>
          <p:cNvPr id="38922" name="组合 118">
            <a:extLst>
              <a:ext uri="{FF2B5EF4-FFF2-40B4-BE49-F238E27FC236}">
                <a16:creationId xmlns:a16="http://schemas.microsoft.com/office/drawing/2014/main" id="{E56282C9-A443-4AD2-809A-84AAC355DED6}"/>
              </a:ext>
            </a:extLst>
          </p:cNvPr>
          <p:cNvGrpSpPr>
            <a:grpSpLocks/>
          </p:cNvGrpSpPr>
          <p:nvPr/>
        </p:nvGrpSpPr>
        <p:grpSpPr bwMode="auto">
          <a:xfrm>
            <a:off x="467544" y="1984088"/>
            <a:ext cx="3777258" cy="1744504"/>
            <a:chOff x="396" y="1669"/>
            <a:chExt cx="10575" cy="4882"/>
          </a:xfrm>
        </p:grpSpPr>
        <p:grpSp>
          <p:nvGrpSpPr>
            <p:cNvPr id="12" name="组合 10">
              <a:extLst>
                <a:ext uri="{FF2B5EF4-FFF2-40B4-BE49-F238E27FC236}">
                  <a16:creationId xmlns:a16="http://schemas.microsoft.com/office/drawing/2014/main" id="{518D0FBB-3608-427B-B573-8281867129DF}"/>
                </a:ext>
              </a:extLst>
            </p:cNvPr>
            <p:cNvGrpSpPr/>
            <p:nvPr/>
          </p:nvGrpSpPr>
          <p:grpSpPr bwMode="auto">
            <a:xfrm>
              <a:off x="3379" y="1669"/>
              <a:ext cx="3130" cy="4021"/>
              <a:chOff x="0" y="0"/>
              <a:chExt cx="2971786" cy="3816506"/>
            </a:xfrm>
            <a:solidFill>
              <a:srgbClr val="FBCE45"/>
            </a:solidFill>
          </p:grpSpPr>
          <p:grpSp>
            <p:nvGrpSpPr>
              <p:cNvPr id="13" name="组合 11">
                <a:extLst>
                  <a:ext uri="{FF2B5EF4-FFF2-40B4-BE49-F238E27FC236}">
                    <a16:creationId xmlns:a16="http://schemas.microsoft.com/office/drawing/2014/main" id="{12A394F2-F1E4-47DF-B12D-F2D823CA9F18}"/>
                  </a:ext>
                </a:extLst>
              </p:cNvPr>
              <p:cNvGrpSpPr/>
              <p:nvPr/>
            </p:nvGrpSpPr>
            <p:grpSpPr bwMode="auto">
              <a:xfrm>
                <a:off x="0" y="0"/>
                <a:ext cx="2971786" cy="3816506"/>
                <a:chOff x="0" y="0"/>
                <a:chExt cx="2971786" cy="3816506"/>
              </a:xfrm>
              <a:grpFill/>
            </p:grpSpPr>
            <p:sp>
              <p:nvSpPr>
                <p:cNvPr id="100" name="空心弧 13">
                  <a:extLst>
                    <a:ext uri="{FF2B5EF4-FFF2-40B4-BE49-F238E27FC236}">
                      <a16:creationId xmlns:a16="http://schemas.microsoft.com/office/drawing/2014/main" id="{CEB6C9BE-0863-47B7-8E72-DAC3D074C86B}"/>
                    </a:ext>
                  </a:extLst>
                </p:cNvPr>
                <p:cNvSpPr>
                  <a:spLocks noChangeArrowheads="1"/>
                </p:cNvSpPr>
                <p:nvPr/>
              </p:nvSpPr>
              <p:spPr bwMode="auto">
                <a:xfrm rot="-4021425">
                  <a:off x="-571026" y="1055113"/>
                  <a:ext cx="3440880" cy="2081906"/>
                </a:xfrm>
                <a:custGeom>
                  <a:avLst/>
                  <a:gdLst>
                    <a:gd name="T0" fmla="*/ 3440880 w 3440880"/>
                    <a:gd name="T1" fmla="*/ 961297 h 2081906"/>
                    <a:gd name="T2" fmla="*/ 2891543 w 3440880"/>
                    <a:gd name="T3" fmla="*/ 1194209 h 2081906"/>
                    <a:gd name="T4" fmla="*/ 1900886 w 3440880"/>
                    <a:gd name="T5" fmla="*/ 415768 h 2081906"/>
                    <a:gd name="T6" fmla="*/ 129748 w 3440880"/>
                    <a:gd name="T7" fmla="*/ 1581355 h 2081906"/>
                    <a:gd name="T8" fmla="*/ 95053 w 3440880"/>
                    <a:gd name="T9" fmla="*/ 1927042 h 2081906"/>
                    <a:gd name="T10" fmla="*/ 97910 w 3440880"/>
                    <a:gd name="T11" fmla="*/ 1999727 h 2081906"/>
                    <a:gd name="T12" fmla="*/ 104186 w 3440880"/>
                    <a:gd name="T13" fmla="*/ 2081906 h 2081906"/>
                    <a:gd name="T14" fmla="*/ 97658 w 3440880"/>
                    <a:gd name="T15" fmla="*/ 2027742 h 2081906"/>
                    <a:gd name="T16" fmla="*/ 0 w 3440880"/>
                    <a:gd name="T17" fmla="*/ 1797410 h 2081906"/>
                    <a:gd name="T18" fmla="*/ 13675 w 3440880"/>
                    <a:gd name="T19" fmla="*/ 1579391 h 2081906"/>
                    <a:gd name="T20" fmla="*/ 72076 w 3440880"/>
                    <a:gd name="T21" fmla="*/ 1206588 h 2081906"/>
                    <a:gd name="T22" fmla="*/ 249086 w 3440880"/>
                    <a:gd name="T23" fmla="*/ 813208 h 2081906"/>
                    <a:gd name="T24" fmla="*/ 699835 w 3440880"/>
                    <a:gd name="T25" fmla="*/ 354698 h 2081906"/>
                    <a:gd name="T26" fmla="*/ 747029 w 3440880"/>
                    <a:gd name="T27" fmla="*/ 390891 h 2081906"/>
                    <a:gd name="T28" fmla="*/ 2070027 w 3440880"/>
                    <a:gd name="T29" fmla="*/ 12378 h 2081906"/>
                    <a:gd name="T30" fmla="*/ 3440880 w 3440880"/>
                    <a:gd name="T31" fmla="*/ 961297 h 2081906"/>
                    <a:gd name="T32" fmla="*/ 0 w 3440880"/>
                    <a:gd name="T33" fmla="*/ 0 h 2081906"/>
                    <a:gd name="T34" fmla="*/ 3440880 w 3440880"/>
                    <a:gd name="T35" fmla="*/ 2081906 h 208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T32" t="T33" r="T34" b="T35"/>
                  <a:pathLst>
                    <a:path w="3440880" h="2081906">
                      <a:moveTo>
                        <a:pt x="3440880" y="961297"/>
                      </a:moveTo>
                      <a:lnTo>
                        <a:pt x="2891543" y="1194209"/>
                      </a:lnTo>
                      <a:cubicBezTo>
                        <a:pt x="2701588" y="808306"/>
                        <a:pt x="2347568" y="513519"/>
                        <a:pt x="1900886" y="415768"/>
                      </a:cubicBezTo>
                      <a:cubicBezTo>
                        <a:pt x="1101852" y="240910"/>
                        <a:pt x="308885" y="762762"/>
                        <a:pt x="129748" y="1581355"/>
                      </a:cubicBezTo>
                      <a:cubicBezTo>
                        <a:pt x="104339" y="1697460"/>
                        <a:pt x="92644" y="1813298"/>
                        <a:pt x="95053" y="1927042"/>
                      </a:cubicBezTo>
                      <a:lnTo>
                        <a:pt x="97910" y="1999727"/>
                      </a:lnTo>
                      <a:cubicBezTo>
                        <a:pt x="98463" y="2027324"/>
                        <a:pt x="100942" y="2054702"/>
                        <a:pt x="104186" y="2081906"/>
                      </a:cubicBezTo>
                      <a:lnTo>
                        <a:pt x="97658" y="2027742"/>
                      </a:lnTo>
                      <a:lnTo>
                        <a:pt x="0" y="1797410"/>
                      </a:lnTo>
                      <a:lnTo>
                        <a:pt x="13675" y="1579391"/>
                      </a:lnTo>
                      <a:lnTo>
                        <a:pt x="72076" y="1206588"/>
                      </a:lnTo>
                      <a:lnTo>
                        <a:pt x="249086" y="813208"/>
                      </a:lnTo>
                      <a:lnTo>
                        <a:pt x="699835" y="354698"/>
                      </a:lnTo>
                      <a:lnTo>
                        <a:pt x="747029" y="390891"/>
                      </a:lnTo>
                      <a:cubicBezTo>
                        <a:pt x="1114571" y="96546"/>
                        <a:pt x="1589835" y="-44447"/>
                        <a:pt x="2070027" y="12378"/>
                      </a:cubicBezTo>
                      <a:cubicBezTo>
                        <a:pt x="2659198" y="82098"/>
                        <a:pt x="3171648" y="439655"/>
                        <a:pt x="3440880" y="961297"/>
                      </a:cubicBezTo>
                      <a:close/>
                    </a:path>
                  </a:pathLst>
                </a:custGeom>
                <a:grpFill/>
                <a:ln w="3175" cap="flat" cmpd="sng">
                  <a:solidFill>
                    <a:schemeClr val="bg1"/>
                  </a:solidFill>
                  <a:bevel/>
                </a:ln>
              </p:spPr>
              <p:txBody>
                <a:bodyPr anchor="ctr"/>
                <a:lstStyle/>
                <a:p>
                  <a:pPr eaLnBrk="1" fontAlgn="auto" hangingPunct="1">
                    <a:buFont typeface="Arial" panose="020B0604020202020204" pitchFamily="34" charset="0"/>
                    <a:buNone/>
                    <a:defRPr/>
                  </a:pPr>
                  <a:endParaRPr lang="zh-CN" altLang="en-US" sz="1013" noProof="1"/>
                </a:p>
              </p:txBody>
            </p:sp>
            <p:sp>
              <p:nvSpPr>
                <p:cNvPr id="101" name="空心弧 13">
                  <a:extLst>
                    <a:ext uri="{FF2B5EF4-FFF2-40B4-BE49-F238E27FC236}">
                      <a16:creationId xmlns:a16="http://schemas.microsoft.com/office/drawing/2014/main" id="{989959CA-ABC5-4BD7-A949-DFB557C5B41A}"/>
                    </a:ext>
                  </a:extLst>
                </p:cNvPr>
                <p:cNvSpPr>
                  <a:spLocks noChangeArrowheads="1"/>
                </p:cNvSpPr>
                <p:nvPr/>
              </p:nvSpPr>
              <p:spPr bwMode="auto">
                <a:xfrm rot="-4021425">
                  <a:off x="-813486" y="813486"/>
                  <a:ext cx="3768930" cy="2141958"/>
                </a:xfrm>
                <a:custGeom>
                  <a:avLst/>
                  <a:gdLst>
                    <a:gd name="T0" fmla="*/ 5022717 w 5022717"/>
                    <a:gd name="T1" fmla="*/ 1184507 h 2854509"/>
                    <a:gd name="T2" fmla="*/ 4714007 w 5022717"/>
                    <a:gd name="T3" fmla="*/ 2854509 h 2854509"/>
                    <a:gd name="T4" fmla="*/ 3299038 w 5022717"/>
                    <a:gd name="T5" fmla="*/ 1915323 h 2854509"/>
                    <a:gd name="T6" fmla="*/ 3803232 w 5022717"/>
                    <a:gd name="T7" fmla="*/ 1701552 h 2854509"/>
                    <a:gd name="T8" fmla="*/ 2428573 w 5022717"/>
                    <a:gd name="T9" fmla="*/ 554079 h 2854509"/>
                    <a:gd name="T10" fmla="*/ 68241 w 5022717"/>
                    <a:gd name="T11" fmla="*/ 2107414 h 2854509"/>
                    <a:gd name="T12" fmla="*/ 34176 w 5022717"/>
                    <a:gd name="T13" fmla="*/ 2774480 h 2854509"/>
                    <a:gd name="T14" fmla="*/ 460103 w 5022717"/>
                    <a:gd name="T15" fmla="*/ 969762 h 2854509"/>
                    <a:gd name="T16" fmla="*/ 2653981 w 5022717"/>
                    <a:gd name="T17" fmla="*/ 16495 h 2854509"/>
                    <a:gd name="T18" fmla="*/ 4535198 w 5022717"/>
                    <a:gd name="T19" fmla="*/ 1391208 h 2854509"/>
                    <a:gd name="T20" fmla="*/ 5022717 w 5022717"/>
                    <a:gd name="T21" fmla="*/ 1184507 h 2854509"/>
                    <a:gd name="T22" fmla="*/ 0 w 5022717"/>
                    <a:gd name="T23" fmla="*/ 0 h 2854509"/>
                    <a:gd name="T24" fmla="*/ 5022717 w 5022717"/>
                    <a:gd name="T25" fmla="*/ 2854509 h 2854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5022717" h="2854509">
                      <a:moveTo>
                        <a:pt x="5022717" y="1184507"/>
                      </a:moveTo>
                      <a:lnTo>
                        <a:pt x="4714007" y="2854509"/>
                      </a:lnTo>
                      <a:lnTo>
                        <a:pt x="3299038" y="1915323"/>
                      </a:lnTo>
                      <a:lnTo>
                        <a:pt x="3803232" y="1701552"/>
                      </a:lnTo>
                      <a:cubicBezTo>
                        <a:pt x="3562338" y="1134599"/>
                        <a:pt x="3066325" y="693643"/>
                        <a:pt x="2428573" y="554079"/>
                      </a:cubicBezTo>
                      <a:cubicBezTo>
                        <a:pt x="1363729" y="321052"/>
                        <a:pt x="306971" y="1016504"/>
                        <a:pt x="68241" y="2107414"/>
                      </a:cubicBezTo>
                      <a:cubicBezTo>
                        <a:pt x="18868" y="2333024"/>
                        <a:pt x="8351" y="2557878"/>
                        <a:pt x="34176" y="2774480"/>
                      </a:cubicBezTo>
                      <a:cubicBezTo>
                        <a:pt x="-73420" y="2148278"/>
                        <a:pt x="74250" y="1495420"/>
                        <a:pt x="460103" y="969762"/>
                      </a:cubicBezTo>
                      <a:cubicBezTo>
                        <a:pt x="966350" y="280089"/>
                        <a:pt x="1804377" y="-84044"/>
                        <a:pt x="2653981" y="16495"/>
                      </a:cubicBezTo>
                      <a:cubicBezTo>
                        <a:pt x="3480110" y="114255"/>
                        <a:pt x="4193051" y="636675"/>
                        <a:pt x="4535198" y="1391208"/>
                      </a:cubicBezTo>
                      <a:lnTo>
                        <a:pt x="5022717" y="1184507"/>
                      </a:lnTo>
                      <a:close/>
                    </a:path>
                  </a:pathLst>
                </a:custGeom>
                <a:grpFill/>
                <a:ln w="3175" cap="flat" cmpd="sng">
                  <a:solidFill>
                    <a:schemeClr val="bg1"/>
                  </a:solidFill>
                  <a:bevel/>
                </a:ln>
              </p:spPr>
              <p:txBody>
                <a:bodyPr anchor="ctr"/>
                <a:lstStyle/>
                <a:p>
                  <a:pPr eaLnBrk="1" fontAlgn="auto" hangingPunct="1">
                    <a:buFont typeface="Arial" panose="020B0604020202020204" pitchFamily="34" charset="0"/>
                    <a:buNone/>
                    <a:defRPr/>
                  </a:pPr>
                  <a:endParaRPr lang="zh-CN" altLang="en-US" sz="1013" noProof="1"/>
                </a:p>
              </p:txBody>
            </p:sp>
            <p:sp>
              <p:nvSpPr>
                <p:cNvPr id="102" name="平行四边形 15">
                  <a:extLst>
                    <a:ext uri="{FF2B5EF4-FFF2-40B4-BE49-F238E27FC236}">
                      <a16:creationId xmlns:a16="http://schemas.microsoft.com/office/drawing/2014/main" id="{E25453BF-731C-4809-96F6-2678797956E8}"/>
                    </a:ext>
                  </a:extLst>
                </p:cNvPr>
                <p:cNvSpPr>
                  <a:spLocks noChangeArrowheads="1"/>
                </p:cNvSpPr>
                <p:nvPr/>
              </p:nvSpPr>
              <p:spPr bwMode="auto">
                <a:xfrm flipH="1">
                  <a:off x="1651395" y="89737"/>
                  <a:ext cx="1320391" cy="681402"/>
                </a:xfrm>
                <a:prstGeom prst="parallelogram">
                  <a:avLst>
                    <a:gd name="adj" fmla="val 148247"/>
                  </a:avLst>
                </a:prstGeom>
                <a:grpFill/>
                <a:ln w="3175">
                  <a:solidFill>
                    <a:schemeClr val="bg1"/>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auto" hangingPunct="1">
                    <a:buFont typeface="Arial" panose="020B0604020202020204" pitchFamily="34" charset="0"/>
                    <a:buNone/>
                    <a:defRPr/>
                  </a:pPr>
                  <a:endParaRPr lang="zh-CN" altLang="zh-CN" sz="1013" noProof="1">
                    <a:solidFill>
                      <a:srgbClr val="FFFFFF"/>
                    </a:solidFill>
                    <a:latin typeface="宋体" panose="02010600030101010101" pitchFamily="2" charset="-122"/>
                    <a:sym typeface="宋体" panose="02010600030101010101" pitchFamily="2" charset="-122"/>
                  </a:endParaRPr>
                </a:p>
              </p:txBody>
            </p:sp>
            <p:sp>
              <p:nvSpPr>
                <p:cNvPr id="103" name="平行四边形 16">
                  <a:extLst>
                    <a:ext uri="{FF2B5EF4-FFF2-40B4-BE49-F238E27FC236}">
                      <a16:creationId xmlns:a16="http://schemas.microsoft.com/office/drawing/2014/main" id="{118461D6-B3C1-46D8-A006-E13D93E09C0C}"/>
                    </a:ext>
                  </a:extLst>
                </p:cNvPr>
                <p:cNvSpPr>
                  <a:spLocks noChangeArrowheads="1"/>
                </p:cNvSpPr>
                <p:nvPr/>
              </p:nvSpPr>
              <p:spPr bwMode="auto">
                <a:xfrm>
                  <a:off x="1617329" y="771139"/>
                  <a:ext cx="1352697" cy="705786"/>
                </a:xfrm>
                <a:prstGeom prst="parallelogram">
                  <a:avLst>
                    <a:gd name="adj" fmla="val 148251"/>
                  </a:avLst>
                </a:prstGeom>
                <a:grpFill/>
                <a:ln w="3175">
                  <a:solidFill>
                    <a:schemeClr val="bg1"/>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auto" hangingPunct="1">
                    <a:buFont typeface="Arial" panose="020B0604020202020204" pitchFamily="34" charset="0"/>
                    <a:buNone/>
                    <a:defRPr/>
                  </a:pPr>
                  <a:endParaRPr lang="zh-CN" altLang="zh-CN" sz="1013" noProof="1">
                    <a:solidFill>
                      <a:srgbClr val="FFFFFF"/>
                    </a:solidFill>
                    <a:latin typeface="宋体" panose="02010600030101010101" pitchFamily="2" charset="-122"/>
                    <a:sym typeface="宋体" panose="02010600030101010101" pitchFamily="2" charset="-122"/>
                  </a:endParaRPr>
                </a:p>
              </p:txBody>
            </p:sp>
          </p:grpSp>
          <p:sp>
            <p:nvSpPr>
              <p:cNvPr id="104" name="TextBox 12">
                <a:extLst>
                  <a:ext uri="{FF2B5EF4-FFF2-40B4-BE49-F238E27FC236}">
                    <a16:creationId xmlns:a16="http://schemas.microsoft.com/office/drawing/2014/main" id="{21A57570-A78D-493A-A150-F45E2628538C}"/>
                  </a:ext>
                </a:extLst>
              </p:cNvPr>
              <p:cNvSpPr>
                <a:spLocks noChangeArrowheads="1"/>
              </p:cNvSpPr>
              <p:nvPr/>
            </p:nvSpPr>
            <p:spPr bwMode="auto">
              <a:xfrm>
                <a:off x="1602100" y="343447"/>
                <a:ext cx="895664" cy="1072983"/>
              </a:xfrm>
              <a:prstGeom prst="rect">
                <a:avLst/>
              </a:prstGeom>
              <a:grp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buFont typeface="Arial" panose="020B0604020202020204" pitchFamily="34" charset="0"/>
                  <a:buNone/>
                  <a:defRPr/>
                </a:pPr>
                <a:r>
                  <a:rPr lang="en-US" altLang="zh-CN" sz="2025" noProof="1">
                    <a:latin typeface="微软雅黑" panose="020B0503020204020204" pitchFamily="34" charset="-122"/>
                    <a:ea typeface="微软雅黑" panose="020B0503020204020204" pitchFamily="34" charset="-122"/>
                  </a:rPr>
                  <a:t>1</a:t>
                </a:r>
                <a:endParaRPr lang="zh-CN" altLang="en-US" sz="2025" noProof="1">
                  <a:latin typeface="微软雅黑" panose="020B0503020204020204" pitchFamily="34" charset="-122"/>
                  <a:ea typeface="微软雅黑" panose="020B0503020204020204" pitchFamily="34" charset="-122"/>
                </a:endParaRPr>
              </a:p>
            </p:txBody>
          </p:sp>
        </p:grpSp>
        <p:grpSp>
          <p:nvGrpSpPr>
            <p:cNvPr id="38932" name="组合 17">
              <a:extLst>
                <a:ext uri="{FF2B5EF4-FFF2-40B4-BE49-F238E27FC236}">
                  <a16:creationId xmlns:a16="http://schemas.microsoft.com/office/drawing/2014/main" id="{DE47A9A7-6B72-4061-8428-936F6B591457}"/>
                </a:ext>
              </a:extLst>
            </p:cNvPr>
            <p:cNvGrpSpPr>
              <a:grpSpLocks/>
            </p:cNvGrpSpPr>
            <p:nvPr/>
          </p:nvGrpSpPr>
          <p:grpSpPr bwMode="auto">
            <a:xfrm>
              <a:off x="4657" y="2582"/>
              <a:ext cx="3130" cy="3969"/>
              <a:chOff x="0" y="0"/>
              <a:chExt cx="2421083" cy="3069287"/>
            </a:xfrm>
          </p:grpSpPr>
          <p:sp>
            <p:nvSpPr>
              <p:cNvPr id="38941" name="空心弧 13">
                <a:extLst>
                  <a:ext uri="{FF2B5EF4-FFF2-40B4-BE49-F238E27FC236}">
                    <a16:creationId xmlns:a16="http://schemas.microsoft.com/office/drawing/2014/main" id="{1E12C023-4FD0-4D46-B2C4-4CE42EFF02B9}"/>
                  </a:ext>
                </a:extLst>
              </p:cNvPr>
              <p:cNvSpPr>
                <a:spLocks noChangeArrowheads="1"/>
              </p:cNvSpPr>
              <p:nvPr/>
            </p:nvSpPr>
            <p:spPr bwMode="auto">
              <a:xfrm rot="6778576">
                <a:off x="262279" y="783973"/>
                <a:ext cx="2788517" cy="1316991"/>
              </a:xfrm>
              <a:custGeom>
                <a:avLst/>
                <a:gdLst>
                  <a:gd name="T0" fmla="*/ 0 w 2788517"/>
                  <a:gd name="T1" fmla="*/ 1261585 h 1316991"/>
                  <a:gd name="T2" fmla="*/ 43621 w 2788517"/>
                  <a:gd name="T3" fmla="*/ 983125 h 1316991"/>
                  <a:gd name="T4" fmla="*/ 187849 w 2788517"/>
                  <a:gd name="T5" fmla="*/ 662600 h 1316991"/>
                  <a:gd name="T6" fmla="*/ 555118 w 2788517"/>
                  <a:gd name="T7" fmla="*/ 289007 h 1316991"/>
                  <a:gd name="T8" fmla="*/ 593572 w 2788517"/>
                  <a:gd name="T9" fmla="*/ 318497 h 1316991"/>
                  <a:gd name="T10" fmla="*/ 1671549 w 2788517"/>
                  <a:gd name="T11" fmla="*/ 10085 h 1316991"/>
                  <a:gd name="T12" fmla="*/ 2788517 w 2788517"/>
                  <a:gd name="T13" fmla="*/ 783263 h 1316991"/>
                  <a:gd name="T14" fmla="*/ 2340919 w 2788517"/>
                  <a:gd name="T15" fmla="*/ 973039 h 1316991"/>
                  <a:gd name="T16" fmla="*/ 1533734 w 2788517"/>
                  <a:gd name="T17" fmla="*/ 338767 h 1316991"/>
                  <a:gd name="T18" fmla="*/ 90612 w 2788517"/>
                  <a:gd name="T19" fmla="*/ 1288485 h 1316991"/>
                  <a:gd name="T20" fmla="*/ 86054 w 2788517"/>
                  <a:gd name="T21" fmla="*/ 1316991 h 1316991"/>
                  <a:gd name="T22" fmla="*/ 0 w 2788517"/>
                  <a:gd name="T23" fmla="*/ 1261585 h 13169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88517"/>
                  <a:gd name="T37" fmla="*/ 0 h 1316991"/>
                  <a:gd name="T38" fmla="*/ 2788517 w 2788517"/>
                  <a:gd name="T39" fmla="*/ 1316991 h 13169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88517" h="1316991">
                    <a:moveTo>
                      <a:pt x="0" y="1261585"/>
                    </a:moveTo>
                    <a:lnTo>
                      <a:pt x="43621" y="983125"/>
                    </a:lnTo>
                    <a:lnTo>
                      <a:pt x="187849" y="662600"/>
                    </a:lnTo>
                    <a:lnTo>
                      <a:pt x="555118" y="289007"/>
                    </a:lnTo>
                    <a:lnTo>
                      <a:pt x="593572" y="318497"/>
                    </a:lnTo>
                    <a:cubicBezTo>
                      <a:pt x="893044" y="78665"/>
                      <a:pt x="1280289" y="-36215"/>
                      <a:pt x="1671548" y="10085"/>
                    </a:cubicBezTo>
                    <a:cubicBezTo>
                      <a:pt x="2151604" y="66893"/>
                      <a:pt x="2569147" y="358230"/>
                      <a:pt x="2788517" y="783263"/>
                    </a:cubicBezTo>
                    <a:lnTo>
                      <a:pt x="2340919" y="973039"/>
                    </a:lnTo>
                    <a:cubicBezTo>
                      <a:pt x="2186143" y="658606"/>
                      <a:pt x="1897688" y="418414"/>
                      <a:pt x="1533733" y="338767"/>
                    </a:cubicBezTo>
                    <a:cubicBezTo>
                      <a:pt x="882681" y="196293"/>
                      <a:pt x="236573" y="621497"/>
                      <a:pt x="90612" y="1288485"/>
                    </a:cubicBezTo>
                    <a:lnTo>
                      <a:pt x="86054" y="1316991"/>
                    </a:lnTo>
                    <a:lnTo>
                      <a:pt x="0" y="1261585"/>
                    </a:lnTo>
                    <a:close/>
                  </a:path>
                </a:pathLst>
              </a:custGeom>
              <a:solidFill>
                <a:srgbClr val="53C3B0"/>
              </a:solidFill>
              <a:ln w="3175">
                <a:solidFill>
                  <a:schemeClr val="bg1"/>
                </a:solidFill>
                <a:bevel/>
                <a:headEnd/>
                <a:tailEnd/>
              </a:ln>
            </p:spPr>
            <p:txBody>
              <a:bodyPr/>
              <a:lstStyle/>
              <a:p>
                <a:endParaRPr lang="zh-CN" altLang="en-US" sz="1013"/>
              </a:p>
            </p:txBody>
          </p:sp>
          <p:sp>
            <p:nvSpPr>
              <p:cNvPr id="38942" name="空心弧 13">
                <a:extLst>
                  <a:ext uri="{FF2B5EF4-FFF2-40B4-BE49-F238E27FC236}">
                    <a16:creationId xmlns:a16="http://schemas.microsoft.com/office/drawing/2014/main" id="{303B1216-3B66-4A46-9368-DD2B05A74A0B}"/>
                  </a:ext>
                </a:extLst>
              </p:cNvPr>
              <p:cNvSpPr>
                <a:spLocks noChangeArrowheads="1"/>
              </p:cNvSpPr>
              <p:nvPr/>
            </p:nvSpPr>
            <p:spPr bwMode="auto">
              <a:xfrm rot="6778576">
                <a:off x="13808" y="662012"/>
                <a:ext cx="3069287" cy="1745263"/>
              </a:xfrm>
              <a:custGeom>
                <a:avLst/>
                <a:gdLst>
                  <a:gd name="T0" fmla="*/ 157 w 3069287"/>
                  <a:gd name="T1" fmla="*/ 1464603 h 1745263"/>
                  <a:gd name="T2" fmla="*/ 279680 w 3069287"/>
                  <a:gd name="T3" fmla="*/ 592918 h 1745263"/>
                  <a:gd name="T4" fmla="*/ 1621030 w 3069287"/>
                  <a:gd name="T5" fmla="*/ 10085 h 1745263"/>
                  <a:gd name="T6" fmla="*/ 2771215 w 3069287"/>
                  <a:gd name="T7" fmla="*/ 850593 h 1745263"/>
                  <a:gd name="T8" fmla="*/ 3069287 w 3069287"/>
                  <a:gd name="T9" fmla="*/ 724214 h 1745263"/>
                  <a:gd name="T10" fmla="*/ 2880541 w 3069287"/>
                  <a:gd name="T11" fmla="*/ 1745263 h 1745263"/>
                  <a:gd name="T12" fmla="*/ 2015421 w 3069287"/>
                  <a:gd name="T13" fmla="*/ 1171039 h 1745263"/>
                  <a:gd name="T14" fmla="*/ 2323687 w 3069287"/>
                  <a:gd name="T15" fmla="*/ 1040338 h 1745263"/>
                  <a:gd name="T16" fmla="*/ 1483214 w 3069287"/>
                  <a:gd name="T17" fmla="*/ 338767 h 1745263"/>
                  <a:gd name="T18" fmla="*/ 40094 w 3069287"/>
                  <a:gd name="T19" fmla="*/ 1288485 h 1745263"/>
                  <a:gd name="T20" fmla="*/ 19551 w 3069287"/>
                  <a:gd name="T21" fmla="*/ 1417149 h 1745263"/>
                  <a:gd name="T22" fmla="*/ 10745 w 3069287"/>
                  <a:gd name="T23" fmla="*/ 1411479 h 1745263"/>
                  <a:gd name="T24" fmla="*/ 157 w 3069287"/>
                  <a:gd name="T25" fmla="*/ 1464603 h 1745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69287"/>
                  <a:gd name="T40" fmla="*/ 0 h 1745263"/>
                  <a:gd name="T41" fmla="*/ 3069287 w 3069287"/>
                  <a:gd name="T42" fmla="*/ 1745263 h 17452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69287" h="1745263">
                    <a:moveTo>
                      <a:pt x="157" y="1464603"/>
                    </a:moveTo>
                    <a:cubicBezTo>
                      <a:pt x="-4415" y="1156390"/>
                      <a:pt x="91112" y="849810"/>
                      <a:pt x="279680" y="592918"/>
                    </a:cubicBezTo>
                    <a:cubicBezTo>
                      <a:pt x="589203" y="171248"/>
                      <a:pt x="1101577" y="-51385"/>
                      <a:pt x="1621029" y="10085"/>
                    </a:cubicBezTo>
                    <a:cubicBezTo>
                      <a:pt x="2126129" y="69856"/>
                      <a:pt x="2562025" y="389266"/>
                      <a:pt x="2771215" y="850593"/>
                    </a:cubicBezTo>
                    <a:lnTo>
                      <a:pt x="3069287" y="724214"/>
                    </a:lnTo>
                    <a:lnTo>
                      <a:pt x="2880540" y="1745263"/>
                    </a:lnTo>
                    <a:lnTo>
                      <a:pt x="2015420" y="1171039"/>
                    </a:lnTo>
                    <a:lnTo>
                      <a:pt x="2323687" y="1040338"/>
                    </a:lnTo>
                    <a:cubicBezTo>
                      <a:pt x="2176403" y="693700"/>
                      <a:pt x="1873138" y="424097"/>
                      <a:pt x="1483213" y="338767"/>
                    </a:cubicBezTo>
                    <a:cubicBezTo>
                      <a:pt x="832162" y="196293"/>
                      <a:pt x="186055" y="621496"/>
                      <a:pt x="40094" y="1288485"/>
                    </a:cubicBezTo>
                    <a:cubicBezTo>
                      <a:pt x="30695" y="1331434"/>
                      <a:pt x="23599" y="1374338"/>
                      <a:pt x="19551" y="1417149"/>
                    </a:cubicBezTo>
                    <a:lnTo>
                      <a:pt x="10745" y="1411479"/>
                    </a:lnTo>
                    <a:lnTo>
                      <a:pt x="157" y="1464603"/>
                    </a:lnTo>
                    <a:close/>
                  </a:path>
                </a:pathLst>
              </a:custGeom>
              <a:solidFill>
                <a:srgbClr val="50B1B8"/>
              </a:solidFill>
              <a:ln w="3175">
                <a:solidFill>
                  <a:schemeClr val="bg1"/>
                </a:solidFill>
                <a:bevel/>
                <a:headEnd/>
                <a:tailEnd/>
              </a:ln>
            </p:spPr>
            <p:txBody>
              <a:bodyPr/>
              <a:lstStyle/>
              <a:p>
                <a:endParaRPr lang="zh-CN" altLang="en-US" sz="1013"/>
              </a:p>
            </p:txBody>
          </p:sp>
          <p:sp>
            <p:nvSpPr>
              <p:cNvPr id="38943" name="平行四边形 20">
                <a:extLst>
                  <a:ext uri="{FF2B5EF4-FFF2-40B4-BE49-F238E27FC236}">
                    <a16:creationId xmlns:a16="http://schemas.microsoft.com/office/drawing/2014/main" id="{326B5BB9-12F2-4255-B75D-A7C0951487FA}"/>
                  </a:ext>
                </a:extLst>
              </p:cNvPr>
              <p:cNvSpPr>
                <a:spLocks noChangeArrowheads="1"/>
              </p:cNvSpPr>
              <p:nvPr/>
            </p:nvSpPr>
            <p:spPr bwMode="auto">
              <a:xfrm rot="10800000" flipH="1">
                <a:off x="0" y="2441028"/>
                <a:ext cx="1075852" cy="555205"/>
              </a:xfrm>
              <a:prstGeom prst="parallelogram">
                <a:avLst>
                  <a:gd name="adj" fmla="val 148247"/>
                </a:avLst>
              </a:prstGeom>
              <a:solidFill>
                <a:srgbClr val="53C3B0"/>
              </a:solidFill>
              <a:ln w="3175">
                <a:solidFill>
                  <a:schemeClr val="bg1"/>
                </a:solidFill>
                <a:bevel/>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1013">
                  <a:solidFill>
                    <a:srgbClr val="FFFFFF"/>
                  </a:solidFill>
                  <a:latin typeface="宋体" panose="02010600030101010101" pitchFamily="2" charset="-122"/>
                  <a:sym typeface="宋体" panose="02010600030101010101" pitchFamily="2" charset="-122"/>
                </a:endParaRPr>
              </a:p>
            </p:txBody>
          </p:sp>
          <p:sp>
            <p:nvSpPr>
              <p:cNvPr id="38944" name="平行四边形 21">
                <a:extLst>
                  <a:ext uri="{FF2B5EF4-FFF2-40B4-BE49-F238E27FC236}">
                    <a16:creationId xmlns:a16="http://schemas.microsoft.com/office/drawing/2014/main" id="{64692E04-AB7E-49AC-8844-373F57597DF5}"/>
                  </a:ext>
                </a:extLst>
              </p:cNvPr>
              <p:cNvSpPr>
                <a:spLocks noChangeArrowheads="1"/>
              </p:cNvSpPr>
              <p:nvPr/>
            </p:nvSpPr>
            <p:spPr bwMode="auto">
              <a:xfrm rot="10800000">
                <a:off x="1435" y="1865955"/>
                <a:ext cx="1102175" cy="575073"/>
              </a:xfrm>
              <a:prstGeom prst="parallelogram">
                <a:avLst>
                  <a:gd name="adj" fmla="val 148251"/>
                </a:avLst>
              </a:prstGeom>
              <a:solidFill>
                <a:srgbClr val="53C3B0"/>
              </a:solidFill>
              <a:ln w="3175">
                <a:solidFill>
                  <a:schemeClr val="bg1"/>
                </a:solidFill>
                <a:bevel/>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1013">
                  <a:solidFill>
                    <a:srgbClr val="FFFFFF"/>
                  </a:solidFill>
                  <a:latin typeface="宋体" panose="02010600030101010101" pitchFamily="2" charset="-122"/>
                  <a:sym typeface="宋体" panose="02010600030101010101" pitchFamily="2" charset="-122"/>
                </a:endParaRPr>
              </a:p>
            </p:txBody>
          </p:sp>
          <p:sp>
            <p:nvSpPr>
              <p:cNvPr id="38945" name="TextBox 22">
                <a:extLst>
                  <a:ext uri="{FF2B5EF4-FFF2-40B4-BE49-F238E27FC236}">
                    <a16:creationId xmlns:a16="http://schemas.microsoft.com/office/drawing/2014/main" id="{362B5677-71E6-4F5B-B222-A844A06ACD98}"/>
                  </a:ext>
                </a:extLst>
              </p:cNvPr>
              <p:cNvSpPr>
                <a:spLocks noChangeArrowheads="1"/>
              </p:cNvSpPr>
              <p:nvPr/>
            </p:nvSpPr>
            <p:spPr bwMode="auto">
              <a:xfrm>
                <a:off x="658614" y="2079522"/>
                <a:ext cx="729688" cy="87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25">
                    <a:solidFill>
                      <a:srgbClr val="FFFFFF"/>
                    </a:solidFill>
                    <a:latin typeface="微软雅黑" panose="020B0503020204020204" pitchFamily="34" charset="-122"/>
                    <a:ea typeface="微软雅黑" panose="020B0503020204020204" pitchFamily="34" charset="-122"/>
                  </a:rPr>
                  <a:t>2</a:t>
                </a:r>
                <a:endParaRPr lang="zh-CN" altLang="en-US" sz="2025">
                  <a:solidFill>
                    <a:srgbClr val="FFFFFF"/>
                  </a:solidFill>
                  <a:latin typeface="微软雅黑" panose="020B0503020204020204" pitchFamily="34" charset="-122"/>
                  <a:ea typeface="微软雅黑" panose="020B0503020204020204" pitchFamily="34" charset="-122"/>
                </a:endParaRPr>
              </a:p>
            </p:txBody>
          </p:sp>
        </p:grpSp>
        <p:grpSp>
          <p:nvGrpSpPr>
            <p:cNvPr id="38933" name="组合 27">
              <a:extLst>
                <a:ext uri="{FF2B5EF4-FFF2-40B4-BE49-F238E27FC236}">
                  <a16:creationId xmlns:a16="http://schemas.microsoft.com/office/drawing/2014/main" id="{4504D557-B0A4-4444-9E89-14F53293054E}"/>
                </a:ext>
              </a:extLst>
            </p:cNvPr>
            <p:cNvGrpSpPr>
              <a:grpSpLocks/>
            </p:cNvGrpSpPr>
            <p:nvPr/>
          </p:nvGrpSpPr>
          <p:grpSpPr bwMode="auto">
            <a:xfrm>
              <a:off x="396" y="1680"/>
              <a:ext cx="3089" cy="1130"/>
              <a:chOff x="0" y="0"/>
              <a:chExt cx="2388456" cy="875095"/>
            </a:xfrm>
          </p:grpSpPr>
          <p:sp>
            <p:nvSpPr>
              <p:cNvPr id="38939" name="TextBox 32">
                <a:extLst>
                  <a:ext uri="{FF2B5EF4-FFF2-40B4-BE49-F238E27FC236}">
                    <a16:creationId xmlns:a16="http://schemas.microsoft.com/office/drawing/2014/main" id="{25D2E949-7F5D-4305-8653-85A83BF2F12A}"/>
                  </a:ext>
                </a:extLst>
              </p:cNvPr>
              <p:cNvSpPr>
                <a:spLocks noChangeArrowheads="1"/>
              </p:cNvSpPr>
              <p:nvPr/>
            </p:nvSpPr>
            <p:spPr bwMode="auto">
              <a:xfrm>
                <a:off x="0" y="0"/>
                <a:ext cx="729409" cy="87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25">
                    <a:solidFill>
                      <a:srgbClr val="FBCE45"/>
                    </a:solidFill>
                    <a:latin typeface="微软雅黑" panose="020B0503020204020204" pitchFamily="34" charset="-122"/>
                    <a:ea typeface="微软雅黑" panose="020B0503020204020204" pitchFamily="34" charset="-122"/>
                  </a:rPr>
                  <a:t>1</a:t>
                </a:r>
                <a:endParaRPr lang="zh-CN" altLang="en-US" sz="2025">
                  <a:solidFill>
                    <a:srgbClr val="FBCE45"/>
                  </a:solidFill>
                  <a:latin typeface="微软雅黑" panose="020B0503020204020204" pitchFamily="34" charset="-122"/>
                  <a:ea typeface="微软雅黑" panose="020B0503020204020204" pitchFamily="34" charset="-122"/>
                </a:endParaRPr>
              </a:p>
            </p:txBody>
          </p:sp>
          <p:sp>
            <p:nvSpPr>
              <p:cNvPr id="38940" name="矩形 33">
                <a:extLst>
                  <a:ext uri="{FF2B5EF4-FFF2-40B4-BE49-F238E27FC236}">
                    <a16:creationId xmlns:a16="http://schemas.microsoft.com/office/drawing/2014/main" id="{719C4DB9-B2FD-4DD6-9727-760F02E535B5}"/>
                  </a:ext>
                </a:extLst>
              </p:cNvPr>
              <p:cNvSpPr>
                <a:spLocks noChangeArrowheads="1"/>
              </p:cNvSpPr>
              <p:nvPr/>
            </p:nvSpPr>
            <p:spPr bwMode="auto">
              <a:xfrm>
                <a:off x="90144" y="583024"/>
                <a:ext cx="2298312" cy="45719"/>
              </a:xfrm>
              <a:prstGeom prst="rect">
                <a:avLst/>
              </a:prstGeom>
              <a:solidFill>
                <a:srgbClr val="FBCE45"/>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1013">
                  <a:solidFill>
                    <a:srgbClr val="FFFFFF"/>
                  </a:solidFill>
                  <a:latin typeface="宋体" panose="02010600030101010101" pitchFamily="2" charset="-122"/>
                  <a:sym typeface="宋体" panose="02010600030101010101" pitchFamily="2" charset="-122"/>
                </a:endParaRPr>
              </a:p>
            </p:txBody>
          </p:sp>
        </p:grpSp>
        <p:grpSp>
          <p:nvGrpSpPr>
            <p:cNvPr id="38934" name="组合 37">
              <a:extLst>
                <a:ext uri="{FF2B5EF4-FFF2-40B4-BE49-F238E27FC236}">
                  <a16:creationId xmlns:a16="http://schemas.microsoft.com/office/drawing/2014/main" id="{471D5B5C-37F1-4D1C-907E-444BAFC5289F}"/>
                </a:ext>
              </a:extLst>
            </p:cNvPr>
            <p:cNvGrpSpPr>
              <a:grpSpLocks/>
            </p:cNvGrpSpPr>
            <p:nvPr/>
          </p:nvGrpSpPr>
          <p:grpSpPr bwMode="auto">
            <a:xfrm>
              <a:off x="7880" y="4462"/>
              <a:ext cx="3089" cy="1130"/>
              <a:chOff x="0" y="0"/>
              <a:chExt cx="2388456" cy="875833"/>
            </a:xfrm>
          </p:grpSpPr>
          <p:sp>
            <p:nvSpPr>
              <p:cNvPr id="38937" name="TextBox 42">
                <a:extLst>
                  <a:ext uri="{FF2B5EF4-FFF2-40B4-BE49-F238E27FC236}">
                    <a16:creationId xmlns:a16="http://schemas.microsoft.com/office/drawing/2014/main" id="{7D74690A-F014-477B-9698-BA70F9DA8E81}"/>
                  </a:ext>
                </a:extLst>
              </p:cNvPr>
              <p:cNvSpPr>
                <a:spLocks noChangeArrowheads="1"/>
              </p:cNvSpPr>
              <p:nvPr/>
            </p:nvSpPr>
            <p:spPr bwMode="auto">
              <a:xfrm>
                <a:off x="0" y="0"/>
                <a:ext cx="729409" cy="87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25">
                    <a:solidFill>
                      <a:srgbClr val="50B1B8"/>
                    </a:solidFill>
                    <a:latin typeface="微软雅黑" panose="020B0503020204020204" pitchFamily="34" charset="-122"/>
                    <a:ea typeface="微软雅黑" panose="020B0503020204020204" pitchFamily="34" charset="-122"/>
                  </a:rPr>
                  <a:t>2</a:t>
                </a:r>
                <a:endParaRPr lang="zh-CN" altLang="en-US" sz="2025">
                  <a:solidFill>
                    <a:srgbClr val="50B1B8"/>
                  </a:solidFill>
                  <a:latin typeface="微软雅黑" panose="020B0503020204020204" pitchFamily="34" charset="-122"/>
                  <a:ea typeface="微软雅黑" panose="020B0503020204020204" pitchFamily="34" charset="-122"/>
                </a:endParaRPr>
              </a:p>
            </p:txBody>
          </p:sp>
          <p:sp>
            <p:nvSpPr>
              <p:cNvPr id="38938" name="矩形 43">
                <a:extLst>
                  <a:ext uri="{FF2B5EF4-FFF2-40B4-BE49-F238E27FC236}">
                    <a16:creationId xmlns:a16="http://schemas.microsoft.com/office/drawing/2014/main" id="{B7B9186B-3B66-49BF-91C2-16974224C235}"/>
                  </a:ext>
                </a:extLst>
              </p:cNvPr>
              <p:cNvSpPr>
                <a:spLocks noChangeArrowheads="1"/>
              </p:cNvSpPr>
              <p:nvPr/>
            </p:nvSpPr>
            <p:spPr bwMode="auto">
              <a:xfrm>
                <a:off x="90144" y="620564"/>
                <a:ext cx="2298312" cy="45719"/>
              </a:xfrm>
              <a:prstGeom prst="rect">
                <a:avLst/>
              </a:prstGeom>
              <a:solidFill>
                <a:srgbClr val="50B1B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1013">
                  <a:solidFill>
                    <a:srgbClr val="1E9600"/>
                  </a:solidFill>
                  <a:latin typeface="宋体" panose="02010600030101010101" pitchFamily="2" charset="-122"/>
                  <a:sym typeface="宋体" panose="02010600030101010101" pitchFamily="2" charset="-122"/>
                </a:endParaRPr>
              </a:p>
            </p:txBody>
          </p:sp>
        </p:grpSp>
        <p:sp>
          <p:nvSpPr>
            <p:cNvPr id="38935" name="文本占位符 1">
              <a:extLst>
                <a:ext uri="{FF2B5EF4-FFF2-40B4-BE49-F238E27FC236}">
                  <a16:creationId xmlns:a16="http://schemas.microsoft.com/office/drawing/2014/main" id="{F0DA9436-6D6E-441E-A9ED-A1178C2EB1D4}"/>
                </a:ext>
              </a:extLst>
            </p:cNvPr>
            <p:cNvSpPr txBox="1">
              <a:spLocks noChangeArrowheads="1"/>
            </p:cNvSpPr>
            <p:nvPr/>
          </p:nvSpPr>
          <p:spPr bwMode="auto">
            <a:xfrm>
              <a:off x="806" y="2687"/>
              <a:ext cx="282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hangingPunct="1"/>
              <a:r>
                <a:rPr lang="zh-CN" altLang="zh-CN" sz="1238" dirty="0">
                  <a:solidFill>
                    <a:schemeClr val="accent1"/>
                  </a:solidFill>
                  <a:latin typeface="微软雅黑" panose="020B0503020204020204" pitchFamily="34" charset="-122"/>
                  <a:ea typeface="微软雅黑" panose="020B0503020204020204" pitchFamily="34" charset="-122"/>
                </a:rPr>
                <a:t>收付实现制</a:t>
              </a:r>
            </a:p>
          </p:txBody>
        </p:sp>
        <p:sp>
          <p:nvSpPr>
            <p:cNvPr id="38936" name="文本占位符 1">
              <a:extLst>
                <a:ext uri="{FF2B5EF4-FFF2-40B4-BE49-F238E27FC236}">
                  <a16:creationId xmlns:a16="http://schemas.microsoft.com/office/drawing/2014/main" id="{7F904F1A-AD7A-49F6-AE90-B45ECF506C9D}"/>
                </a:ext>
              </a:extLst>
            </p:cNvPr>
            <p:cNvSpPr txBox="1">
              <a:spLocks noChangeArrowheads="1"/>
            </p:cNvSpPr>
            <p:nvPr/>
          </p:nvSpPr>
          <p:spPr bwMode="auto">
            <a:xfrm>
              <a:off x="7880" y="5660"/>
              <a:ext cx="3091"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hangingPunct="1"/>
              <a:r>
                <a:rPr lang="zh-CN" altLang="zh-CN" sz="1238" dirty="0">
                  <a:solidFill>
                    <a:schemeClr val="accent1"/>
                  </a:solidFill>
                  <a:latin typeface="微软雅黑" panose="020B0503020204020204" pitchFamily="34" charset="-122"/>
                  <a:ea typeface="微软雅黑" panose="020B0503020204020204" pitchFamily="34" charset="-122"/>
                </a:rPr>
                <a:t>权责发生制</a:t>
              </a:r>
            </a:p>
          </p:txBody>
        </p:sp>
      </p:grpSp>
      <p:grpSp>
        <p:nvGrpSpPr>
          <p:cNvPr id="38923" name="Group 10">
            <a:extLst>
              <a:ext uri="{FF2B5EF4-FFF2-40B4-BE49-F238E27FC236}">
                <a16:creationId xmlns:a16="http://schemas.microsoft.com/office/drawing/2014/main" id="{73A78981-A0D5-4ACF-B07D-35F62FB2C4FE}"/>
              </a:ext>
            </a:extLst>
          </p:cNvPr>
          <p:cNvGrpSpPr>
            <a:grpSpLocks/>
          </p:cNvGrpSpPr>
          <p:nvPr/>
        </p:nvGrpSpPr>
        <p:grpSpPr bwMode="auto">
          <a:xfrm>
            <a:off x="685429" y="1484561"/>
            <a:ext cx="1981498" cy="346472"/>
            <a:chOff x="0" y="0"/>
            <a:chExt cx="3581401" cy="631506"/>
          </a:xfrm>
        </p:grpSpPr>
        <p:sp>
          <p:nvSpPr>
            <p:cNvPr id="121" name="圆角矩形 18">
              <a:extLst>
                <a:ext uri="{FF2B5EF4-FFF2-40B4-BE49-F238E27FC236}">
                  <a16:creationId xmlns:a16="http://schemas.microsoft.com/office/drawing/2014/main" id="{31FCD43D-F830-423B-894D-48F9F5EA2469}"/>
                </a:ext>
              </a:extLst>
            </p:cNvPr>
            <p:cNvSpPr>
              <a:spLocks noChangeArrowheads="1"/>
            </p:cNvSpPr>
            <p:nvPr/>
          </p:nvSpPr>
          <p:spPr bwMode="auto">
            <a:xfrm>
              <a:off x="0" y="0"/>
              <a:ext cx="3581401" cy="631506"/>
            </a:xfrm>
            <a:prstGeom prst="roundRect">
              <a:avLst>
                <a:gd name="adj" fmla="val 19264"/>
              </a:avLst>
            </a:prstGeom>
            <a:solidFill>
              <a:srgbClr val="7F7F7F"/>
            </a:solidFill>
            <a:ln w="9525">
              <a:no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122" name="圆角矩形 19">
              <a:extLst>
                <a:ext uri="{FF2B5EF4-FFF2-40B4-BE49-F238E27FC236}">
                  <a16:creationId xmlns:a16="http://schemas.microsoft.com/office/drawing/2014/main" id="{03993EAB-7734-4E68-A09B-211629D5B32A}"/>
                </a:ext>
              </a:extLst>
            </p:cNvPr>
            <p:cNvSpPr>
              <a:spLocks noChangeArrowheads="1"/>
            </p:cNvSpPr>
            <p:nvPr/>
          </p:nvSpPr>
          <p:spPr bwMode="auto">
            <a:xfrm>
              <a:off x="24210" y="24414"/>
              <a:ext cx="3528139" cy="581050"/>
            </a:xfrm>
            <a:prstGeom prst="roundRect">
              <a:avLst>
                <a:gd name="adj" fmla="val 16667"/>
              </a:avLst>
            </a:prstGeom>
            <a:gradFill rotWithShape="0">
              <a:gsLst>
                <a:gs pos="0">
                  <a:srgbClr val="FFFFFF"/>
                </a:gs>
                <a:gs pos="46001">
                  <a:srgbClr val="FFFFFF"/>
                </a:gs>
                <a:gs pos="47000">
                  <a:srgbClr val="D9D9D9"/>
                </a:gs>
                <a:gs pos="100000">
                  <a:srgbClr val="F2F2F2"/>
                </a:gs>
              </a:gsLst>
              <a:lin ang="5400000" scaled="1"/>
            </a:gradFill>
            <a:ln w="28575">
              <a:solidFill>
                <a:srgbClr val="FFFFFF"/>
              </a:solidFill>
              <a:round/>
            </a:ln>
            <a:effectLst>
              <a:outerShdw dist="38100" dir="2700000" algn="ctr" rotWithShape="0">
                <a:srgbClr val="000000">
                  <a:alpha val="39000"/>
                </a:srgbClr>
              </a:outerShdw>
            </a:effectLst>
          </p:spPr>
          <p:txBody>
            <a:bodyPr/>
            <a:lstStyle/>
            <a:p>
              <a:pPr>
                <a:defRPr/>
              </a:pPr>
              <a:endParaRPr lang="zh-CN" altLang="en-US" sz="1238" kern="0">
                <a:solidFill>
                  <a:sysClr val="windowText" lastClr="000000"/>
                </a:solidFill>
                <a:latin typeface="时尚中黑简体" pitchFamily="2" charset="-122"/>
                <a:ea typeface="时尚中黑简体" pitchFamily="2" charset="-122"/>
              </a:endParaRPr>
            </a:p>
          </p:txBody>
        </p:sp>
        <p:sp>
          <p:nvSpPr>
            <p:cNvPr id="38926" name="TextBox 20">
              <a:extLst>
                <a:ext uri="{FF2B5EF4-FFF2-40B4-BE49-F238E27FC236}">
                  <a16:creationId xmlns:a16="http://schemas.microsoft.com/office/drawing/2014/main" id="{CEDFB178-B538-4F5B-A2EA-5C75971BB381}"/>
                </a:ext>
              </a:extLst>
            </p:cNvPr>
            <p:cNvSpPr txBox="1">
              <a:spLocks noChangeArrowheads="1"/>
            </p:cNvSpPr>
            <p:nvPr/>
          </p:nvSpPr>
          <p:spPr bwMode="auto">
            <a:xfrm>
              <a:off x="445576" y="96352"/>
              <a:ext cx="2554638" cy="5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238" b="1">
                  <a:solidFill>
                    <a:srgbClr val="000000"/>
                  </a:solidFill>
                  <a:latin typeface="微软雅黑" panose="020B0503020204020204" pitchFamily="34" charset="-122"/>
                  <a:ea typeface="微软雅黑" panose="020B0503020204020204" pitchFamily="34" charset="-122"/>
                </a:rPr>
                <a:t>一、确认基础</a:t>
              </a:r>
            </a:p>
          </p:txBody>
        </p:sp>
        <p:sp>
          <p:nvSpPr>
            <p:cNvPr id="124" name="同侧圆角矩形 21">
              <a:extLst>
                <a:ext uri="{FF2B5EF4-FFF2-40B4-BE49-F238E27FC236}">
                  <a16:creationId xmlns:a16="http://schemas.microsoft.com/office/drawing/2014/main" id="{1441E572-2E7A-4300-85F6-D6EEABC54CB2}"/>
                </a:ext>
              </a:extLst>
            </p:cNvPr>
            <p:cNvSpPr/>
            <p:nvPr/>
          </p:nvSpPr>
          <p:spPr bwMode="auto">
            <a:xfrm rot="-5400000">
              <a:off x="-56363" y="145486"/>
              <a:ext cx="548499" cy="342162"/>
            </a:xfrm>
            <a:custGeom>
              <a:avLst/>
              <a:gdLst>
                <a:gd name="T0" fmla="*/ 85334 w 547410"/>
                <a:gd name="T1" fmla="*/ 0 h 342900"/>
                <a:gd name="T2" fmla="*/ 462076 w 547410"/>
                <a:gd name="T3" fmla="*/ 0 h 342900"/>
                <a:gd name="T4" fmla="*/ 547410 w 547410"/>
                <a:gd name="T5" fmla="*/ 85334 h 342900"/>
                <a:gd name="T6" fmla="*/ 547410 w 547410"/>
                <a:gd name="T7" fmla="*/ 342900 h 342900"/>
                <a:gd name="T8" fmla="*/ 547410 w 547410"/>
                <a:gd name="T9" fmla="*/ 342900 h 342900"/>
                <a:gd name="T10" fmla="*/ 0 w 547410"/>
                <a:gd name="T11" fmla="*/ 342900 h 342900"/>
                <a:gd name="T12" fmla="*/ 0 w 547410"/>
                <a:gd name="T13" fmla="*/ 342900 h 342900"/>
                <a:gd name="T14" fmla="*/ 0 w 547410"/>
                <a:gd name="T15" fmla="*/ 85334 h 342900"/>
                <a:gd name="T16" fmla="*/ 85334 w 547410"/>
                <a:gd name="T17" fmla="*/ 0 h 3429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7410" h="342900">
                  <a:moveTo>
                    <a:pt x="85334" y="0"/>
                  </a:moveTo>
                  <a:lnTo>
                    <a:pt x="462076" y="0"/>
                  </a:lnTo>
                  <a:cubicBezTo>
                    <a:pt x="509205" y="0"/>
                    <a:pt x="547410" y="38205"/>
                    <a:pt x="547410" y="85334"/>
                  </a:cubicBezTo>
                  <a:lnTo>
                    <a:pt x="547410" y="342900"/>
                  </a:lnTo>
                  <a:lnTo>
                    <a:pt x="0" y="342900"/>
                  </a:lnTo>
                  <a:lnTo>
                    <a:pt x="0" y="85334"/>
                  </a:lnTo>
                  <a:cubicBezTo>
                    <a:pt x="0" y="38205"/>
                    <a:pt x="38205" y="0"/>
                    <a:pt x="85334" y="0"/>
                  </a:cubicBezTo>
                  <a:close/>
                </a:path>
              </a:pathLst>
            </a:custGeom>
            <a:solidFill>
              <a:srgbClr val="FFBF00"/>
            </a:solidFill>
            <a:ln w="9525">
              <a:noFill/>
              <a:round/>
            </a:ln>
          </p:spPr>
          <p:txBody>
            <a:bodyPr/>
            <a:lstStyle/>
            <a:p>
              <a:pPr>
                <a:defRPr/>
              </a:pPr>
              <a:endParaRPr lang="zh-CN" altLang="en-US" sz="1238" kern="0">
                <a:solidFill>
                  <a:sysClr val="windowText" lastClr="000000"/>
                </a:solidFill>
              </a:endParaRPr>
            </a:p>
          </p:txBody>
        </p:sp>
        <p:grpSp>
          <p:nvGrpSpPr>
            <p:cNvPr id="38928" name="Group 15">
              <a:extLst>
                <a:ext uri="{FF2B5EF4-FFF2-40B4-BE49-F238E27FC236}">
                  <a16:creationId xmlns:a16="http://schemas.microsoft.com/office/drawing/2014/main" id="{4743A21C-4FF4-4B38-8841-FB13B8A2528C}"/>
                </a:ext>
              </a:extLst>
            </p:cNvPr>
            <p:cNvGrpSpPr>
              <a:grpSpLocks/>
            </p:cNvGrpSpPr>
            <p:nvPr/>
          </p:nvGrpSpPr>
          <p:grpSpPr bwMode="auto">
            <a:xfrm>
              <a:off x="52968" y="161498"/>
              <a:ext cx="341376" cy="365575"/>
              <a:chOff x="0" y="0"/>
              <a:chExt cx="341376" cy="365760"/>
            </a:xfrm>
          </p:grpSpPr>
          <p:pic>
            <p:nvPicPr>
              <p:cNvPr id="38929" name="L 形 22">
                <a:extLst>
                  <a:ext uri="{FF2B5EF4-FFF2-40B4-BE49-F238E27FC236}">
                    <a16:creationId xmlns:a16="http://schemas.microsoft.com/office/drawing/2014/main" id="{A87045E5-B3CF-4D21-BC0C-F44F07C6FE6E}"/>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41376"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0" name="Text Box 17">
                <a:extLst>
                  <a:ext uri="{FF2B5EF4-FFF2-40B4-BE49-F238E27FC236}">
                    <a16:creationId xmlns:a16="http://schemas.microsoft.com/office/drawing/2014/main" id="{348B6A7E-7662-40A7-8197-D5D673424D4C}"/>
                  </a:ext>
                </a:extLst>
              </p:cNvPr>
              <p:cNvSpPr txBox="1">
                <a:spLocks noChangeArrowheads="1"/>
              </p:cNvSpPr>
              <p:nvPr/>
            </p:nvSpPr>
            <p:spPr bwMode="auto">
              <a:xfrm rot="-8100000">
                <a:off x="153406" y="32852"/>
                <a:ext cx="43555" cy="16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sz="1238">
                  <a:solidFill>
                    <a:srgbClr val="000000"/>
                  </a:solidFill>
                  <a:latin typeface="时尚中黑简体"/>
                  <a:ea typeface="时尚中黑简体"/>
                  <a:cs typeface="时尚中黑简体"/>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922"/>
                                        </p:tgtEl>
                                        <p:attrNameLst>
                                          <p:attrName>style.visibility</p:attrName>
                                        </p:attrNameLst>
                                      </p:cBhvr>
                                      <p:to>
                                        <p:strVal val="visible"/>
                                      </p:to>
                                    </p:set>
                                    <p:animEffect transition="in" filter="barn(inVertical)">
                                      <p:cBhvr>
                                        <p:cTn id="7" dur="500"/>
                                        <p:tgtEl>
                                          <p:spTgt spid="38922"/>
                                        </p:tgtEl>
                                      </p:cBhvr>
                                    </p:animEffect>
                                  </p:childTnLst>
                                </p:cTn>
                              </p:par>
                              <p:par>
                                <p:cTn id="8" presetID="16" presetClass="entr" presetSubtype="21" fill="hold" nodeType="withEffect">
                                  <p:stCondLst>
                                    <p:cond delay="0"/>
                                  </p:stCondLst>
                                  <p:childTnLst>
                                    <p:set>
                                      <p:cBhvr>
                                        <p:cTn id="9" dur="1" fill="hold">
                                          <p:stCondLst>
                                            <p:cond delay="0"/>
                                          </p:stCondLst>
                                        </p:cTn>
                                        <p:tgtEl>
                                          <p:spTgt spid="38923"/>
                                        </p:tgtEl>
                                        <p:attrNameLst>
                                          <p:attrName>style.visibility</p:attrName>
                                        </p:attrNameLst>
                                      </p:cBhvr>
                                      <p:to>
                                        <p:strVal val="visible"/>
                                      </p:to>
                                    </p:set>
                                    <p:animEffect transition="in" filter="barn(inVertical)">
                                      <p:cBhvr>
                                        <p:cTn id="10" dur="500"/>
                                        <p:tgtEl>
                                          <p:spTgt spid="3892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8916"/>
                                        </p:tgtEl>
                                        <p:attrNameLst>
                                          <p:attrName>style.visibility</p:attrName>
                                        </p:attrNameLst>
                                      </p:cBhvr>
                                      <p:to>
                                        <p:strVal val="visible"/>
                                      </p:to>
                                    </p:set>
                                    <p:animEffect transition="in" filter="barn(inVertical)">
                                      <p:cBhvr>
                                        <p:cTn id="15" dur="500"/>
                                        <p:tgtEl>
                                          <p:spTgt spid="38916"/>
                                        </p:tgtEl>
                                      </p:cBhvr>
                                    </p:animEffect>
                                  </p:childTnLst>
                                </p:cTn>
                              </p:par>
                              <p:par>
                                <p:cTn id="16" presetID="16" presetClass="entr" presetSubtype="21" fill="hold" nodeType="withEffect">
                                  <p:stCondLst>
                                    <p:cond delay="0"/>
                                  </p:stCondLst>
                                  <p:childTnLst>
                                    <p:set>
                                      <p:cBhvr>
                                        <p:cTn id="17" dur="1" fill="hold">
                                          <p:stCondLst>
                                            <p:cond delay="0"/>
                                          </p:stCondLst>
                                        </p:cTn>
                                        <p:tgtEl>
                                          <p:spTgt spid="38917"/>
                                        </p:tgtEl>
                                        <p:attrNameLst>
                                          <p:attrName>style.visibility</p:attrName>
                                        </p:attrNameLst>
                                      </p:cBhvr>
                                      <p:to>
                                        <p:strVal val="visible"/>
                                      </p:to>
                                    </p:set>
                                    <p:animEffect transition="in" filter="barn(inVertical)">
                                      <p:cBhvr>
                                        <p:cTn id="18" dur="500"/>
                                        <p:tgtEl>
                                          <p:spTgt spid="38917"/>
                                        </p:tgtEl>
                                      </p:cBhvr>
                                    </p:animEffect>
                                  </p:childTnLst>
                                </p:cTn>
                              </p:par>
                              <p:par>
                                <p:cTn id="19" presetID="16" presetClass="entr" presetSubtype="21" fill="hold" nodeType="withEffect">
                                  <p:stCondLst>
                                    <p:cond delay="0"/>
                                  </p:stCondLst>
                                  <p:childTnLst>
                                    <p:set>
                                      <p:cBhvr>
                                        <p:cTn id="20" dur="1" fill="hold">
                                          <p:stCondLst>
                                            <p:cond delay="0"/>
                                          </p:stCondLst>
                                        </p:cTn>
                                        <p:tgtEl>
                                          <p:spTgt spid="38918"/>
                                        </p:tgtEl>
                                        <p:attrNameLst>
                                          <p:attrName>style.visibility</p:attrName>
                                        </p:attrNameLst>
                                      </p:cBhvr>
                                      <p:to>
                                        <p:strVal val="visible"/>
                                      </p:to>
                                    </p:set>
                                    <p:animEffect transition="in" filter="barn(inVertical)">
                                      <p:cBhvr>
                                        <p:cTn id="21" dur="500"/>
                                        <p:tgtEl>
                                          <p:spTgt spid="38918"/>
                                        </p:tgtEl>
                                      </p:cBhvr>
                                    </p:animEffect>
                                  </p:childTnLst>
                                </p:cTn>
                              </p:par>
                              <p:par>
                                <p:cTn id="22" presetID="16" presetClass="entr" presetSubtype="21" fill="hold" nodeType="withEffect">
                                  <p:stCondLst>
                                    <p:cond delay="0"/>
                                  </p:stCondLst>
                                  <p:childTnLst>
                                    <p:set>
                                      <p:cBhvr>
                                        <p:cTn id="23" dur="1" fill="hold">
                                          <p:stCondLst>
                                            <p:cond delay="0"/>
                                          </p:stCondLst>
                                        </p:cTn>
                                        <p:tgtEl>
                                          <p:spTgt spid="38919"/>
                                        </p:tgtEl>
                                        <p:attrNameLst>
                                          <p:attrName>style.visibility</p:attrName>
                                        </p:attrNameLst>
                                      </p:cBhvr>
                                      <p:to>
                                        <p:strVal val="visible"/>
                                      </p:to>
                                    </p:set>
                                    <p:animEffect transition="in" filter="barn(inVertical)">
                                      <p:cBhvr>
                                        <p:cTn id="24" dur="500"/>
                                        <p:tgtEl>
                                          <p:spTgt spid="38919"/>
                                        </p:tgtEl>
                                      </p:cBhvr>
                                    </p:animEffect>
                                  </p:childTnLst>
                                </p:cTn>
                              </p:par>
                              <p:par>
                                <p:cTn id="25" presetID="16" presetClass="entr" presetSubtype="21" fill="hold" nodeType="withEffect">
                                  <p:stCondLst>
                                    <p:cond delay="0"/>
                                  </p:stCondLst>
                                  <p:childTnLst>
                                    <p:set>
                                      <p:cBhvr>
                                        <p:cTn id="26" dur="1" fill="hold">
                                          <p:stCondLst>
                                            <p:cond delay="0"/>
                                          </p:stCondLst>
                                        </p:cTn>
                                        <p:tgtEl>
                                          <p:spTgt spid="38920"/>
                                        </p:tgtEl>
                                        <p:attrNameLst>
                                          <p:attrName>style.visibility</p:attrName>
                                        </p:attrNameLst>
                                      </p:cBhvr>
                                      <p:to>
                                        <p:strVal val="visible"/>
                                      </p:to>
                                    </p:set>
                                    <p:animEffect transition="in" filter="barn(inVertical)">
                                      <p:cBhvr>
                                        <p:cTn id="27" dur="500"/>
                                        <p:tgtEl>
                                          <p:spTgt spid="38920"/>
                                        </p:tgtEl>
                                      </p:cBhvr>
                                    </p:animEffect>
                                  </p:childTnLst>
                                </p:cTn>
                              </p:par>
                              <p:par>
                                <p:cTn id="28" presetID="16" presetClass="entr" presetSubtype="21" fill="hold" nodeType="withEffect">
                                  <p:stCondLst>
                                    <p:cond delay="0"/>
                                  </p:stCondLst>
                                  <p:childTnLst>
                                    <p:set>
                                      <p:cBhvr>
                                        <p:cTn id="29" dur="1" fill="hold">
                                          <p:stCondLst>
                                            <p:cond delay="0"/>
                                          </p:stCondLst>
                                        </p:cTn>
                                        <p:tgtEl>
                                          <p:spTgt spid="38921"/>
                                        </p:tgtEl>
                                        <p:attrNameLst>
                                          <p:attrName>style.visibility</p:attrName>
                                        </p:attrNameLst>
                                      </p:cBhvr>
                                      <p:to>
                                        <p:strVal val="visible"/>
                                      </p:to>
                                    </p:set>
                                    <p:animEffect transition="in" filter="barn(inVertical)">
                                      <p:cBhvr>
                                        <p:cTn id="30"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9">
            <a:extLst>
              <a:ext uri="{FF2B5EF4-FFF2-40B4-BE49-F238E27FC236}">
                <a16:creationId xmlns:a16="http://schemas.microsoft.com/office/drawing/2014/main" id="{DEAC8B6F-7992-4A30-8C73-0C6E09934EEA}"/>
              </a:ext>
            </a:extLst>
          </p:cNvPr>
          <p:cNvSpPr txBox="1">
            <a:spLocks noChangeArrowheads="1"/>
          </p:cNvSpPr>
          <p:nvPr/>
        </p:nvSpPr>
        <p:spPr bwMode="gray">
          <a:xfrm>
            <a:off x="2915816" y="171957"/>
            <a:ext cx="3024336" cy="748346"/>
          </a:xfrm>
          <a:prstGeom prst="rect">
            <a:avLst/>
          </a:prstGeom>
          <a:noFill/>
          <a:ln>
            <a:noFill/>
          </a:ln>
        </p:spPr>
        <p:txBody>
          <a:bodyPr wrap="square">
            <a:spAutoFit/>
          </a:bodyPr>
          <a:lstStyle>
            <a:lvl1pPr>
              <a:defRPr>
                <a:solidFill>
                  <a:srgbClr val="FFCC99"/>
                </a:solidFill>
                <a:latin typeface="华文中宋" panose="02010600040101010101" pitchFamily="2" charset="-122"/>
                <a:ea typeface="华文中宋" panose="02010600040101010101" pitchFamily="2" charset="-122"/>
              </a:defRPr>
            </a:lvl1pPr>
            <a:lvl2pPr marL="742950" indent="-285750">
              <a:defRPr>
                <a:solidFill>
                  <a:srgbClr val="FFCC99"/>
                </a:solidFill>
                <a:latin typeface="华文中宋" panose="02010600040101010101" pitchFamily="2" charset="-122"/>
                <a:ea typeface="华文中宋" panose="02010600040101010101" pitchFamily="2" charset="-122"/>
              </a:defRPr>
            </a:lvl2pPr>
            <a:lvl3pPr marL="1143000" indent="-228600">
              <a:defRPr>
                <a:solidFill>
                  <a:srgbClr val="FFCC99"/>
                </a:solidFill>
                <a:latin typeface="华文中宋" panose="02010600040101010101" pitchFamily="2" charset="-122"/>
                <a:ea typeface="华文中宋" panose="02010600040101010101" pitchFamily="2" charset="-122"/>
              </a:defRPr>
            </a:lvl3pPr>
            <a:lvl4pPr marL="1600200" indent="-228600">
              <a:defRPr>
                <a:solidFill>
                  <a:srgbClr val="FFCC99"/>
                </a:solidFill>
                <a:latin typeface="华文中宋" panose="02010600040101010101" pitchFamily="2" charset="-122"/>
                <a:ea typeface="华文中宋" panose="02010600040101010101" pitchFamily="2" charset="-122"/>
              </a:defRPr>
            </a:lvl4pPr>
            <a:lvl5pPr marL="2057400" indent="-228600">
              <a:defRPr>
                <a:solidFill>
                  <a:srgbClr val="FFCC99"/>
                </a:solidFill>
                <a:latin typeface="华文中宋" panose="02010600040101010101" pitchFamily="2" charset="-122"/>
                <a:ea typeface="华文中宋" panose="02010600040101010101" pitchFamily="2" charset="-122"/>
              </a:defRPr>
            </a:lvl5pPr>
            <a:lvl6pPr marL="25146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6pPr>
            <a:lvl7pPr marL="29718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7pPr>
            <a:lvl8pPr marL="34290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8pPr>
            <a:lvl9pPr marL="3886200" indent="-228600" eaLnBrk="0" fontAlgn="base" hangingPunct="0">
              <a:spcBef>
                <a:spcPct val="0"/>
              </a:spcBef>
              <a:spcAft>
                <a:spcPct val="0"/>
              </a:spcAft>
              <a:defRPr>
                <a:solidFill>
                  <a:srgbClr val="FFCC99"/>
                </a:solidFill>
                <a:latin typeface="华文中宋" panose="02010600040101010101" pitchFamily="2" charset="-122"/>
                <a:ea typeface="华文中宋" panose="02010600040101010101" pitchFamily="2" charset="-122"/>
              </a:defRPr>
            </a:lvl9pPr>
          </a:lstStyle>
          <a:p>
            <a:pPr>
              <a:defRPr/>
            </a:pPr>
            <a:r>
              <a:rPr lang="zh-CN" altLang="en-US"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第一节 财报基础</a:t>
            </a:r>
            <a:endParaRPr lang="zh-CN" altLang="zh-CN" sz="28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endParaRPr lang="en-US" altLang="zh-CN" sz="1463" b="1" spc="127" dirty="0">
              <a:solidFill>
                <a:srgbClr val="FFFF00"/>
              </a:solidFill>
              <a:latin typeface="微软雅黑" panose="020B0503020204020204" pitchFamily="34" charset="-122"/>
              <a:ea typeface="微软雅黑" panose="020B0503020204020204" pitchFamily="34" charset="-122"/>
            </a:endParaRPr>
          </a:p>
        </p:txBody>
      </p:sp>
      <p:grpSp>
        <p:nvGrpSpPr>
          <p:cNvPr id="21508" name="组合 17">
            <a:extLst>
              <a:ext uri="{FF2B5EF4-FFF2-40B4-BE49-F238E27FC236}">
                <a16:creationId xmlns:a16="http://schemas.microsoft.com/office/drawing/2014/main" id="{4EC5F868-B43A-4390-A18C-F44F30A0C445}"/>
              </a:ext>
            </a:extLst>
          </p:cNvPr>
          <p:cNvGrpSpPr>
            <a:grpSpLocks/>
          </p:cNvGrpSpPr>
          <p:nvPr/>
        </p:nvGrpSpPr>
        <p:grpSpPr bwMode="auto">
          <a:xfrm>
            <a:off x="1373030" y="2558303"/>
            <a:ext cx="2095798" cy="1223367"/>
            <a:chOff x="4147" y="4845"/>
            <a:chExt cx="5867" cy="3425"/>
          </a:xfrm>
        </p:grpSpPr>
        <p:grpSp>
          <p:nvGrpSpPr>
            <p:cNvPr id="21511" name="组合 20">
              <a:extLst>
                <a:ext uri="{FF2B5EF4-FFF2-40B4-BE49-F238E27FC236}">
                  <a16:creationId xmlns:a16="http://schemas.microsoft.com/office/drawing/2014/main" id="{8445C25F-DA0C-4580-B1C3-16448FC48F06}"/>
                </a:ext>
              </a:extLst>
            </p:cNvPr>
            <p:cNvGrpSpPr>
              <a:grpSpLocks/>
            </p:cNvGrpSpPr>
            <p:nvPr/>
          </p:nvGrpSpPr>
          <p:grpSpPr bwMode="auto">
            <a:xfrm>
              <a:off x="4147" y="4845"/>
              <a:ext cx="2597" cy="2580"/>
              <a:chOff x="5245119" y="2600524"/>
              <a:chExt cx="2198970" cy="2184529"/>
            </a:xfrm>
          </p:grpSpPr>
          <p:sp>
            <p:nvSpPr>
              <p:cNvPr id="22" name="任意多边形 21">
                <a:extLst>
                  <a:ext uri="{FF2B5EF4-FFF2-40B4-BE49-F238E27FC236}">
                    <a16:creationId xmlns:a16="http://schemas.microsoft.com/office/drawing/2014/main" id="{1F95A6F8-2561-48E9-B12A-EBB9A3F08FE2}"/>
                  </a:ext>
                </a:extLst>
              </p:cNvPr>
              <p:cNvSpPr/>
              <p:nvPr/>
            </p:nvSpPr>
            <p:spPr>
              <a:xfrm rot="19200000">
                <a:off x="5245119" y="2600524"/>
                <a:ext cx="2198970" cy="2184529"/>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lIns="38576" tIns="19289" rIns="38576" bIns="19289" anchor="ctr"/>
              <a:lstStyle/>
              <a:p>
                <a:pPr algn="ctr" eaLnBrk="1" fontAlgn="auto" hangingPunct="1">
                  <a:buFont typeface="Arial" panose="020B0604020202020204" pitchFamily="34" charset="0"/>
                  <a:buNone/>
                  <a:defRPr/>
                </a:pPr>
                <a:endParaRPr lang="zh-CN" altLang="en-US" sz="2138" noProof="1">
                  <a:solidFill>
                    <a:prstClr val="white"/>
                  </a:solidFill>
                </a:endParaRPr>
              </a:p>
            </p:txBody>
          </p:sp>
          <p:sp>
            <p:nvSpPr>
              <p:cNvPr id="21516" name="文本框 16">
                <a:extLst>
                  <a:ext uri="{FF2B5EF4-FFF2-40B4-BE49-F238E27FC236}">
                    <a16:creationId xmlns:a16="http://schemas.microsoft.com/office/drawing/2014/main" id="{BE7B6DE9-B69F-4696-9080-937B32D190EA}"/>
                  </a:ext>
                </a:extLst>
              </p:cNvPr>
              <p:cNvSpPr txBox="1">
                <a:spLocks noChangeArrowheads="1"/>
              </p:cNvSpPr>
              <p:nvPr/>
            </p:nvSpPr>
            <p:spPr bwMode="auto">
              <a:xfrm>
                <a:off x="5681611" y="3241963"/>
                <a:ext cx="1326595" cy="99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38" b="1" dirty="0">
                    <a:solidFill>
                      <a:srgbClr val="CC6600"/>
                    </a:solidFill>
                  </a:rPr>
                  <a:t>2</a:t>
                </a:r>
              </a:p>
            </p:txBody>
          </p:sp>
        </p:grpSp>
        <p:grpSp>
          <p:nvGrpSpPr>
            <p:cNvPr id="21512" name="组合 4">
              <a:extLst>
                <a:ext uri="{FF2B5EF4-FFF2-40B4-BE49-F238E27FC236}">
                  <a16:creationId xmlns:a16="http://schemas.microsoft.com/office/drawing/2014/main" id="{A45BECD2-83EE-4394-A74D-8F782A4F4DDC}"/>
                </a:ext>
              </a:extLst>
            </p:cNvPr>
            <p:cNvGrpSpPr>
              <a:grpSpLocks/>
            </p:cNvGrpSpPr>
            <p:nvPr/>
          </p:nvGrpSpPr>
          <p:grpSpPr bwMode="auto">
            <a:xfrm>
              <a:off x="5856" y="7153"/>
              <a:ext cx="4158" cy="1117"/>
              <a:chOff x="6571052" y="4805509"/>
              <a:chExt cx="3520861" cy="945659"/>
            </a:xfrm>
          </p:grpSpPr>
          <p:sp>
            <p:nvSpPr>
              <p:cNvPr id="21513" name="文本框 21">
                <a:extLst>
                  <a:ext uri="{FF2B5EF4-FFF2-40B4-BE49-F238E27FC236}">
                    <a16:creationId xmlns:a16="http://schemas.microsoft.com/office/drawing/2014/main" id="{3D9B5F6A-2655-4747-8D24-F53DD98B3140}"/>
                  </a:ext>
                </a:extLst>
              </p:cNvPr>
              <p:cNvSpPr txBox="1">
                <a:spLocks noChangeArrowheads="1"/>
              </p:cNvSpPr>
              <p:nvPr/>
            </p:nvSpPr>
            <p:spPr bwMode="auto">
              <a:xfrm>
                <a:off x="6571052" y="5040096"/>
                <a:ext cx="3042933" cy="71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350" b="1">
                    <a:solidFill>
                      <a:srgbClr val="CC6600"/>
                    </a:solidFill>
                  </a:rPr>
                  <a:t>种制度安排</a:t>
                </a:r>
              </a:p>
            </p:txBody>
          </p:sp>
          <p:sp>
            <p:nvSpPr>
              <p:cNvPr id="21514" name="矩形 6">
                <a:extLst>
                  <a:ext uri="{FF2B5EF4-FFF2-40B4-BE49-F238E27FC236}">
                    <a16:creationId xmlns:a16="http://schemas.microsoft.com/office/drawing/2014/main" id="{7A51876C-934D-4AA9-A69F-13A14D717602}"/>
                  </a:ext>
                </a:extLst>
              </p:cNvPr>
              <p:cNvSpPr>
                <a:spLocks noChangeArrowheads="1"/>
              </p:cNvSpPr>
              <p:nvPr/>
            </p:nvSpPr>
            <p:spPr bwMode="auto">
              <a:xfrm>
                <a:off x="7048980" y="4805509"/>
                <a:ext cx="3042933" cy="5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endParaRPr lang="zh-CN" altLang="en-US" sz="675">
                  <a:solidFill>
                    <a:srgbClr val="404040"/>
                  </a:solidFill>
                  <a:latin typeface="微软雅黑" panose="020B0503020204020204" pitchFamily="34" charset="-122"/>
                  <a:ea typeface="微软雅黑" panose="020B0503020204020204" pitchFamily="34" charset="-122"/>
                </a:endParaRPr>
              </a:p>
            </p:txBody>
          </p:sp>
        </p:grpSp>
      </p:grpSp>
      <p:sp>
        <p:nvSpPr>
          <p:cNvPr id="16" name="文本框 15">
            <a:extLst>
              <a:ext uri="{FF2B5EF4-FFF2-40B4-BE49-F238E27FC236}">
                <a16:creationId xmlns:a16="http://schemas.microsoft.com/office/drawing/2014/main" id="{DB0B4DF9-3BAD-4EB8-BE8D-1B82CD8E9524}"/>
              </a:ext>
            </a:extLst>
          </p:cNvPr>
          <p:cNvSpPr txBox="1"/>
          <p:nvPr/>
        </p:nvSpPr>
        <p:spPr>
          <a:xfrm>
            <a:off x="3267209" y="1866951"/>
            <a:ext cx="4343176" cy="1302151"/>
          </a:xfrm>
          <a:prstGeom prst="rect">
            <a:avLst/>
          </a:prstGeom>
          <a:noFill/>
        </p:spPr>
        <p:txBody>
          <a:bodyPr wrap="square">
            <a:spAutoFit/>
          </a:bodyPr>
          <a:lstStyle/>
          <a:p>
            <a:pPr indent="257175">
              <a:lnSpc>
                <a:spcPct val="150000"/>
              </a:lnSpc>
              <a:defRPr/>
            </a:pPr>
            <a:r>
              <a:rPr lang="zh-CN" altLang="en-US" sz="1350" b="1" noProof="1">
                <a:latin typeface="微软雅黑" panose="020B0503020204020204" pitchFamily="34" charset="-122"/>
                <a:ea typeface="微软雅黑" panose="020B0503020204020204" pitchFamily="34" charset="-122"/>
              </a:rPr>
              <a:t>单一披露制：</a:t>
            </a:r>
            <a:endParaRPr lang="en-US" altLang="zh-CN" sz="1350" b="1" noProof="1">
              <a:latin typeface="微软雅黑" panose="020B0503020204020204" pitchFamily="34" charset="-122"/>
              <a:ea typeface="微软雅黑" panose="020B0503020204020204" pitchFamily="34" charset="-122"/>
            </a:endParaRPr>
          </a:p>
          <a:p>
            <a:pPr indent="257175">
              <a:lnSpc>
                <a:spcPct val="150000"/>
              </a:lnSpc>
              <a:defRPr/>
            </a:pPr>
            <a:r>
              <a:rPr lang="zh-CN" altLang="en-US" sz="1350" noProof="1">
                <a:latin typeface="微软雅黑" panose="020B0503020204020204" pitchFamily="34" charset="-122"/>
                <a:ea typeface="微软雅黑" panose="020B0503020204020204" pitchFamily="34" charset="-122"/>
              </a:rPr>
              <a:t>代表：美国、加拿大等</a:t>
            </a:r>
            <a:endParaRPr lang="en-US" altLang="zh-CN" sz="1350" noProof="1">
              <a:latin typeface="微软雅黑" panose="020B0503020204020204" pitchFamily="34" charset="-122"/>
              <a:ea typeface="微软雅黑" panose="020B0503020204020204" pitchFamily="34" charset="-122"/>
            </a:endParaRPr>
          </a:p>
          <a:p>
            <a:pPr indent="257175">
              <a:lnSpc>
                <a:spcPct val="150000"/>
              </a:lnSpc>
              <a:defRPr/>
            </a:pPr>
            <a:r>
              <a:rPr lang="zh-CN" altLang="en-US" sz="1350" noProof="1">
                <a:latin typeface="微软雅黑" panose="020B0503020204020204" pitchFamily="34" charset="-122"/>
                <a:ea typeface="微软雅黑" panose="020B0503020204020204" pitchFamily="34" charset="-122"/>
              </a:rPr>
              <a:t>以合并报表取代母公司报表，母公司只对外提供合并报表，而不提供其自身母公司报表。</a:t>
            </a:r>
          </a:p>
        </p:txBody>
      </p:sp>
      <p:sp>
        <p:nvSpPr>
          <p:cNvPr id="17" name="文本框 16">
            <a:extLst>
              <a:ext uri="{FF2B5EF4-FFF2-40B4-BE49-F238E27FC236}">
                <a16:creationId xmlns:a16="http://schemas.microsoft.com/office/drawing/2014/main" id="{053742F8-7853-4E8A-987C-FE8C60F6D3BD}"/>
              </a:ext>
            </a:extLst>
          </p:cNvPr>
          <p:cNvSpPr txBox="1"/>
          <p:nvPr/>
        </p:nvSpPr>
        <p:spPr>
          <a:xfrm>
            <a:off x="4572000" y="3383327"/>
            <a:ext cx="4059098" cy="990528"/>
          </a:xfrm>
          <a:prstGeom prst="rect">
            <a:avLst/>
          </a:prstGeom>
          <a:noFill/>
        </p:spPr>
        <p:txBody>
          <a:bodyPr wrap="square">
            <a:spAutoFit/>
          </a:bodyPr>
          <a:lstStyle/>
          <a:p>
            <a:pPr indent="257175">
              <a:lnSpc>
                <a:spcPct val="150000"/>
              </a:lnSpc>
              <a:defRPr/>
            </a:pPr>
            <a:r>
              <a:rPr lang="zh-CN" altLang="en-US" sz="1350" b="1" noProof="1">
                <a:latin typeface="微软雅黑" panose="020B0503020204020204" pitchFamily="34" charset="-122"/>
                <a:ea typeface="微软雅黑" panose="020B0503020204020204" pitchFamily="34" charset="-122"/>
              </a:rPr>
              <a:t>双重披露制：</a:t>
            </a:r>
            <a:endParaRPr lang="en-US" altLang="zh-CN" sz="1350" b="1" noProof="1">
              <a:latin typeface="微软雅黑" panose="020B0503020204020204" pitchFamily="34" charset="-122"/>
              <a:ea typeface="微软雅黑" panose="020B0503020204020204" pitchFamily="34" charset="-122"/>
            </a:endParaRPr>
          </a:p>
          <a:p>
            <a:pPr indent="257175">
              <a:lnSpc>
                <a:spcPct val="150000"/>
              </a:lnSpc>
              <a:defRPr/>
            </a:pPr>
            <a:r>
              <a:rPr lang="zh-CN" altLang="en-US" sz="1350" noProof="1">
                <a:latin typeface="微软雅黑" panose="020B0503020204020204" pitchFamily="34" charset="-122"/>
                <a:ea typeface="微软雅黑" panose="020B0503020204020204" pitchFamily="34" charset="-122"/>
              </a:rPr>
              <a:t>代表：中国、英法德日等</a:t>
            </a:r>
            <a:endParaRPr lang="en-US" altLang="zh-CN" sz="1350" noProof="1">
              <a:latin typeface="微软雅黑" panose="020B0503020204020204" pitchFamily="34" charset="-122"/>
              <a:ea typeface="微软雅黑" panose="020B0503020204020204" pitchFamily="34" charset="-122"/>
            </a:endParaRPr>
          </a:p>
          <a:p>
            <a:pPr indent="257175">
              <a:lnSpc>
                <a:spcPct val="150000"/>
              </a:lnSpc>
              <a:defRPr/>
            </a:pPr>
            <a:r>
              <a:rPr lang="zh-CN" altLang="en-US" sz="1350" noProof="1">
                <a:latin typeface="微软雅黑" panose="020B0503020204020204" pitchFamily="34" charset="-122"/>
                <a:ea typeface="微软雅黑" panose="020B0503020204020204" pitchFamily="34" charset="-122"/>
              </a:rPr>
              <a:t>母公司对外同时提供合并报表和母公司报表。</a:t>
            </a:r>
          </a:p>
        </p:txBody>
      </p:sp>
      <p:sp>
        <p:nvSpPr>
          <p:cNvPr id="13" name="文本框 12">
            <a:extLst>
              <a:ext uri="{FF2B5EF4-FFF2-40B4-BE49-F238E27FC236}">
                <a16:creationId xmlns:a16="http://schemas.microsoft.com/office/drawing/2014/main" id="{2E2718DF-FF9B-442F-AE28-29C76288FE31}"/>
              </a:ext>
            </a:extLst>
          </p:cNvPr>
          <p:cNvSpPr txBox="1"/>
          <p:nvPr/>
        </p:nvSpPr>
        <p:spPr>
          <a:xfrm>
            <a:off x="1436385" y="960527"/>
            <a:ext cx="3841552" cy="334707"/>
          </a:xfrm>
          <a:prstGeom prst="rect">
            <a:avLst/>
          </a:prstGeom>
          <a:noFill/>
        </p:spPr>
        <p:txBody>
          <a:bodyPr>
            <a:spAutoFit/>
          </a:bodyPr>
          <a:lstStyle/>
          <a:p>
            <a:pPr eaLnBrk="1" fontAlgn="auto" hangingPunct="1">
              <a:buFont typeface="Arial" panose="020B0604020202020204" pitchFamily="34" charset="0"/>
              <a:buNone/>
              <a:defRPr/>
            </a:pPr>
            <a:r>
              <a:rPr lang="zh-CN" altLang="en-US" sz="1575"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四、财务报告概述</a:t>
            </a:r>
          </a:p>
        </p:txBody>
      </p:sp>
      <p:sp>
        <p:nvSpPr>
          <p:cNvPr id="14" name="文本框 33">
            <a:extLst>
              <a:ext uri="{FF2B5EF4-FFF2-40B4-BE49-F238E27FC236}">
                <a16:creationId xmlns:a16="http://schemas.microsoft.com/office/drawing/2014/main" id="{FF445FCD-7074-4CA1-9078-5DFF31F3A978}"/>
              </a:ext>
            </a:extLst>
          </p:cNvPr>
          <p:cNvSpPr txBox="1">
            <a:spLocks noChangeArrowheads="1"/>
          </p:cNvSpPr>
          <p:nvPr/>
        </p:nvSpPr>
        <p:spPr bwMode="auto">
          <a:xfrm>
            <a:off x="1471144" y="1319288"/>
            <a:ext cx="38415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75" noProof="1">
                <a:solidFill>
                  <a:schemeClr val="accent1"/>
                </a:solidFill>
                <a:latin typeface="黑体" panose="02010609060101010101" pitchFamily="49" charset="-122"/>
                <a:ea typeface="黑体" panose="02010609060101010101" pitchFamily="49" charset="-122"/>
                <a:sym typeface="+mn-ea"/>
              </a:rPr>
              <a:t>关于合并财务报表与母公司财务报表</a:t>
            </a:r>
            <a:endParaRPr lang="zh-CN" altLang="en-US" sz="1575" b="1" noProof="1">
              <a:solidFill>
                <a:schemeClr val="accent1"/>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heel(1)">
                                      <p:cBhvr>
                                        <p:cTn id="7" dur="20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05978"/>
            <a:ext cx="5600700" cy="529568"/>
          </a:xfrm>
        </p:spPr>
        <p:txBody>
          <a:bodyPr>
            <a:noAutofit/>
          </a:bodyPr>
          <a:lstStyle/>
          <a:p>
            <a:r>
              <a:rPr lang="zh-CN" altLang="en-US" sz="2800" dirty="0">
                <a:solidFill>
                  <a:schemeClr val="accent1">
                    <a:lumMod val="50000"/>
                  </a:schemeClr>
                </a:solidFill>
              </a:rPr>
              <a:t>第二节 什么是信息披露？</a:t>
            </a:r>
          </a:p>
        </p:txBody>
      </p:sp>
      <p:sp>
        <p:nvSpPr>
          <p:cNvPr id="3" name="内容占位符 2"/>
          <p:cNvSpPr>
            <a:spLocks noGrp="1"/>
          </p:cNvSpPr>
          <p:nvPr>
            <p:ph sz="quarter" idx="1"/>
          </p:nvPr>
        </p:nvSpPr>
        <p:spPr>
          <a:xfrm>
            <a:off x="323528" y="987574"/>
            <a:ext cx="8280920" cy="3655314"/>
          </a:xfrm>
        </p:spPr>
        <p:txBody>
          <a:bodyPr>
            <a:normAutofit/>
          </a:bodyPr>
          <a:lstStyle/>
          <a:p>
            <a:pPr>
              <a:lnSpc>
                <a:spcPct val="150000"/>
              </a:lnSpc>
            </a:pPr>
            <a:r>
              <a:rPr lang="zh-CN" altLang="en-US" sz="2000" b="1" dirty="0"/>
              <a:t>信息披露制度</a:t>
            </a:r>
            <a:r>
              <a:rPr lang="zh-CN" altLang="en-US" sz="2000" dirty="0"/>
              <a:t>也称</a:t>
            </a:r>
            <a:r>
              <a:rPr lang="zh-CN" altLang="en-US" sz="2000" b="1" dirty="0"/>
              <a:t>公示制度、公开披露制度</a:t>
            </a:r>
            <a:r>
              <a:rPr lang="zh-CN" altLang="en-US" sz="2000" dirty="0"/>
              <a:t>，是</a:t>
            </a:r>
            <a:r>
              <a:rPr lang="zh-CN" altLang="en-US" sz="2000" u="sng" dirty="0"/>
              <a:t>上市</a:t>
            </a:r>
            <a:r>
              <a:rPr lang="zh-CN" altLang="en-US" sz="2000" dirty="0"/>
              <a:t>公司为</a:t>
            </a:r>
            <a:r>
              <a:rPr lang="zh-CN" altLang="en-US" sz="2000" b="1" u="sng" dirty="0"/>
              <a:t>保障投资者利益</a:t>
            </a:r>
            <a:r>
              <a:rPr lang="zh-CN" altLang="en-US" sz="2000" u="sng" dirty="0"/>
              <a:t>、接受社会公众的监督</a:t>
            </a:r>
            <a:r>
              <a:rPr lang="zh-CN" altLang="en-US" sz="2000" dirty="0"/>
              <a:t>而</a:t>
            </a:r>
            <a:r>
              <a:rPr lang="zh-CN" altLang="en-US" sz="2000" u="sng" dirty="0"/>
              <a:t>依照法律规定</a:t>
            </a:r>
            <a:r>
              <a:rPr lang="zh-CN" altLang="en-US" sz="2000" dirty="0">
                <a:solidFill>
                  <a:srgbClr val="FF0000"/>
                </a:solidFill>
              </a:rPr>
              <a:t>必须</a:t>
            </a:r>
            <a:r>
              <a:rPr lang="zh-CN" altLang="en-US" sz="2000" dirty="0"/>
              <a:t>将其自身的财务变化、经营状况等信息和资料向</a:t>
            </a:r>
            <a:r>
              <a:rPr lang="zh-CN" altLang="en-US" sz="2000" dirty="0">
                <a:solidFill>
                  <a:schemeClr val="accent1"/>
                </a:solidFill>
              </a:rPr>
              <a:t>证券管理部门</a:t>
            </a:r>
            <a:r>
              <a:rPr lang="zh-CN" altLang="en-US" sz="2000" dirty="0"/>
              <a:t>和</a:t>
            </a:r>
            <a:r>
              <a:rPr lang="zh-CN" altLang="en-US" sz="2000" dirty="0">
                <a:solidFill>
                  <a:schemeClr val="accent1"/>
                </a:solidFill>
              </a:rPr>
              <a:t>证券交易所</a:t>
            </a:r>
            <a:r>
              <a:rPr lang="zh-CN" altLang="en-US" sz="2000" dirty="0"/>
              <a:t>报告，并向</a:t>
            </a:r>
            <a:r>
              <a:rPr lang="zh-CN" altLang="en-US" sz="2000" dirty="0">
                <a:solidFill>
                  <a:schemeClr val="accent1"/>
                </a:solidFill>
              </a:rPr>
              <a:t>社会</a:t>
            </a:r>
            <a:r>
              <a:rPr lang="zh-CN" altLang="en-US" sz="2000" dirty="0"/>
              <a:t>公开或公告，以便</a:t>
            </a:r>
            <a:r>
              <a:rPr lang="zh-CN" altLang="en-US" sz="2000" u="sng" dirty="0"/>
              <a:t>使投资者充分了解情况</a:t>
            </a:r>
            <a:r>
              <a:rPr lang="zh-CN" altLang="en-US" sz="2000" dirty="0"/>
              <a:t>的制度。</a:t>
            </a:r>
            <a:br>
              <a:rPr lang="en-US" altLang="zh-CN" sz="2000" dirty="0"/>
            </a:br>
            <a:endParaRPr lang="zh-CN" altLang="en-US" sz="2000" dirty="0"/>
          </a:p>
        </p:txBody>
      </p:sp>
      <p:sp>
        <p:nvSpPr>
          <p:cNvPr id="4" name="灯片编号占位符 3">
            <a:extLst>
              <a:ext uri="{FF2B5EF4-FFF2-40B4-BE49-F238E27FC236}">
                <a16:creationId xmlns:a16="http://schemas.microsoft.com/office/drawing/2014/main" id="{31670059-7C32-4E86-92F8-2843FD88071C}"/>
              </a:ext>
            </a:extLst>
          </p:cNvPr>
          <p:cNvSpPr>
            <a:spLocks noGrp="1"/>
          </p:cNvSpPr>
          <p:nvPr>
            <p:ph type="sldNum" sz="quarter" idx="15"/>
          </p:nvPr>
        </p:nvSpPr>
        <p:spPr>
          <a:xfrm>
            <a:off x="8129016" y="5734050"/>
            <a:ext cx="609600" cy="521208"/>
          </a:xfrm>
          <a:prstGeom prst="rect">
            <a:avLst/>
          </a:prstGeom>
        </p:spPr>
        <p:txBody>
          <a:bodyPr vert="horz" rtlCol="0" anchor="ctr"/>
          <a:lstStyle>
            <a:defPPr>
              <a:defRPr lang="zh-CN"/>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9</a:t>
            </a:fld>
            <a:endParaRPr lang="zh-CN" altLang="en-US"/>
          </a:p>
        </p:txBody>
      </p:sp>
      <p:pic>
        <p:nvPicPr>
          <p:cNvPr id="13" name="图片 12">
            <a:extLst>
              <a:ext uri="{FF2B5EF4-FFF2-40B4-BE49-F238E27FC236}">
                <a16:creationId xmlns:a16="http://schemas.microsoft.com/office/drawing/2014/main" id="{4431C647-DF45-4258-A2F1-897D382D64C8}"/>
              </a:ext>
            </a:extLst>
          </p:cNvPr>
          <p:cNvPicPr/>
          <p:nvPr/>
        </p:nvPicPr>
        <p:blipFill>
          <a:blip r:embed="rId2"/>
          <a:stretch>
            <a:fillRect/>
          </a:stretch>
        </p:blipFill>
        <p:spPr>
          <a:xfrm>
            <a:off x="6588224" y="3394020"/>
            <a:ext cx="1953362" cy="1248868"/>
          </a:xfrm>
          <a:prstGeom prst="rect">
            <a:avLst/>
          </a:prstGeom>
        </p:spPr>
      </p:pic>
    </p:spTree>
    <p:extLst>
      <p:ext uri="{BB962C8B-B14F-4D97-AF65-F5344CB8AC3E}">
        <p14:creationId xmlns:p14="http://schemas.microsoft.com/office/powerpoint/2010/main" val="1170030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1|1|2|1.7|1.4|6.5|1.8"/>
</p:tagLst>
</file>

<file path=ppt/tags/tag10.xml><?xml version="1.0" encoding="utf-8"?>
<p:tagLst xmlns:a="http://schemas.openxmlformats.org/drawingml/2006/main" xmlns:r="http://schemas.openxmlformats.org/officeDocument/2006/relationships" xmlns:p="http://schemas.openxmlformats.org/presentationml/2006/main">
  <p:tag name="TIMING" val="|0.6|19|19.9|43|144.5|109.7|27.1"/>
</p:tagLst>
</file>

<file path=ppt/tags/tag11.xml><?xml version="1.0" encoding="utf-8"?>
<p:tagLst xmlns:a="http://schemas.openxmlformats.org/drawingml/2006/main" xmlns:r="http://schemas.openxmlformats.org/officeDocument/2006/relationships" xmlns:p="http://schemas.openxmlformats.org/presentationml/2006/main">
  <p:tag name="TIMING" val="|2.5|68.8|35.6|26.1|21.6|33.7"/>
</p:tagLst>
</file>

<file path=ppt/tags/tag2.xml><?xml version="1.0" encoding="utf-8"?>
<p:tagLst xmlns:a="http://schemas.openxmlformats.org/drawingml/2006/main" xmlns:r="http://schemas.openxmlformats.org/officeDocument/2006/relationships" xmlns:p="http://schemas.openxmlformats.org/presentationml/2006/main">
  <p:tag name="TIMING" val="|0.7|31.9"/>
</p:tagLst>
</file>

<file path=ppt/tags/tag3.xml><?xml version="1.0" encoding="utf-8"?>
<p:tagLst xmlns:a="http://schemas.openxmlformats.org/drawingml/2006/main" xmlns:r="http://schemas.openxmlformats.org/officeDocument/2006/relationships" xmlns:p="http://schemas.openxmlformats.org/presentationml/2006/main">
  <p:tag name="TIMING" val="|2.1|7.8"/>
</p:tagLst>
</file>

<file path=ppt/tags/tag4.xml><?xml version="1.0" encoding="utf-8"?>
<p:tagLst xmlns:a="http://schemas.openxmlformats.org/drawingml/2006/main" xmlns:r="http://schemas.openxmlformats.org/officeDocument/2006/relationships" xmlns:p="http://schemas.openxmlformats.org/presentationml/2006/main">
  <p:tag name="TIMING" val="|0.7|5.4"/>
</p:tagLst>
</file>

<file path=ppt/tags/tag5.xml><?xml version="1.0" encoding="utf-8"?>
<p:tagLst xmlns:a="http://schemas.openxmlformats.org/drawingml/2006/main" xmlns:r="http://schemas.openxmlformats.org/officeDocument/2006/relationships" xmlns:p="http://schemas.openxmlformats.org/presentationml/2006/main">
  <p:tag name="TIMING" val="|3.5|1|7.6"/>
</p:tagLst>
</file>

<file path=ppt/tags/tag6.xml><?xml version="1.0" encoding="utf-8"?>
<p:tagLst xmlns:a="http://schemas.openxmlformats.org/drawingml/2006/main" xmlns:r="http://schemas.openxmlformats.org/officeDocument/2006/relationships" xmlns:p="http://schemas.openxmlformats.org/presentationml/2006/main">
  <p:tag name="TIMING" val="|5.2|77.6|0.3"/>
</p:tagLst>
</file>

<file path=ppt/tags/tag7.xml><?xml version="1.0" encoding="utf-8"?>
<p:tagLst xmlns:a="http://schemas.openxmlformats.org/drawingml/2006/main" xmlns:r="http://schemas.openxmlformats.org/officeDocument/2006/relationships" xmlns:p="http://schemas.openxmlformats.org/presentationml/2006/main">
  <p:tag name="TIMING" val="|9.8|35.5|29.5"/>
</p:tagLst>
</file>

<file path=ppt/tags/tag8.xml><?xml version="1.0" encoding="utf-8"?>
<p:tagLst xmlns:a="http://schemas.openxmlformats.org/drawingml/2006/main" xmlns:r="http://schemas.openxmlformats.org/officeDocument/2006/relationships" xmlns:p="http://schemas.openxmlformats.org/presentationml/2006/main">
  <p:tag name="TIMING" val="|5|25.4|37.8|17.5|6.3|5.7"/>
</p:tagLst>
</file>

<file path=ppt/tags/tag9.xml><?xml version="1.0" encoding="utf-8"?>
<p:tagLst xmlns:a="http://schemas.openxmlformats.org/drawingml/2006/main" xmlns:r="http://schemas.openxmlformats.org/officeDocument/2006/relationships" xmlns:p="http://schemas.openxmlformats.org/presentationml/2006/main">
  <p:tag name="TIMING" val="|1.7|0.9|52.3|55.8|114.6"/>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3993</Words>
  <Application>Microsoft Office PowerPoint</Application>
  <PresentationFormat>全屏显示(16:9)</PresentationFormat>
  <Paragraphs>466</Paragraphs>
  <Slides>39</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等线</vt:lpstr>
      <vt:lpstr>黑体</vt:lpstr>
      <vt:lpstr>华文新魏</vt:lpstr>
      <vt:lpstr>华文行楷</vt:lpstr>
      <vt:lpstr>楷体</vt:lpstr>
      <vt:lpstr>时尚中黑简体</vt:lpstr>
      <vt:lpstr>宋体</vt:lpstr>
      <vt:lpstr>微软雅黑</vt:lpstr>
      <vt:lpstr>Arial</vt:lpstr>
      <vt:lpstr>Calibri</vt:lpstr>
      <vt:lpstr>Perpetua</vt:lpstr>
      <vt:lpstr>Times New Roman</vt:lpstr>
      <vt:lpstr>Wingdings</vt:lpstr>
      <vt:lpstr>自定义设计方案</vt:lpstr>
      <vt:lpstr>上讲回顾</vt:lpstr>
      <vt:lpstr>PowerPoint 演示文稿</vt:lpstr>
      <vt:lpstr>第二讲   财报基础与 上市公司信息披露</vt:lpstr>
      <vt:lpstr>本讲框架</vt:lpstr>
      <vt:lpstr>PowerPoint 演示文稿</vt:lpstr>
      <vt:lpstr>PowerPoint 演示文稿</vt:lpstr>
      <vt:lpstr>PowerPoint 演示文稿</vt:lpstr>
      <vt:lpstr>PowerPoint 演示文稿</vt:lpstr>
      <vt:lpstr>第二节 什么是信息披露？</vt:lpstr>
      <vt:lpstr>第三节 为什么要披露？</vt:lpstr>
      <vt:lpstr>第三节 为什么要披露？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CASE:权益变动、控股股东、实控人变更——游久游戏（600652）</vt:lpstr>
      <vt:lpstr>CASE:权益变动、控股股东、实控人变更——游久游戏（600652）</vt:lpstr>
      <vt:lpstr>PowerPoint 演示文稿</vt:lpstr>
      <vt:lpstr>PowerPoint 演示文稿</vt:lpstr>
      <vt:lpstr>PowerPoint 演示文稿</vt:lpstr>
      <vt:lpstr>PowerPoint 演示文稿</vt:lpstr>
      <vt:lpstr>PowerPoint 演示文稿</vt:lpstr>
      <vt:lpstr>定期报告的披露——审计报告</vt:lpstr>
      <vt:lpstr>PowerPoint 演示文稿</vt:lpstr>
      <vt:lpstr>PowerPoint 演示文稿</vt:lpstr>
      <vt:lpstr>临时报告——关联交易的披露</vt:lpstr>
      <vt:lpstr>临时报告——关联交易的披露</vt:lpstr>
      <vt:lpstr>临时报告——关联交易的披露</vt:lpstr>
      <vt:lpstr>信息披露的原则及相关制度</vt:lpstr>
      <vt:lpstr>PowerPoint 演示文稿</vt:lpstr>
      <vt:lpstr>信息披露的内容体系</vt:lpstr>
      <vt:lpstr>上市公司信息披露监管框架图</vt:lpstr>
      <vt:lpstr>临时报告——非交易事项的披露</vt:lpstr>
      <vt:lpstr>信息披露小结</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Liu Rachel</cp:lastModifiedBy>
  <cp:revision>101</cp:revision>
  <dcterms:created xsi:type="dcterms:W3CDTF">2018-12-28T07:44:00Z</dcterms:created>
  <dcterms:modified xsi:type="dcterms:W3CDTF">2023-02-24T01:16:47Z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